
<file path=[Content_Types].xml><?xml version="1.0" encoding="utf-8"?>
<Types xmlns="http://schemas.openxmlformats.org/package/2006/content-types">
  <Default Extension="emf" ContentType="image/x-emf"/>
  <Default Extension="gif" ContentType="image/gif"/>
  <Default Extension="jpeg" ContentType="image/jpeg"/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07" r:id="rId1"/>
  </p:sldMasterIdLst>
  <p:notesMasterIdLst>
    <p:notesMasterId r:id="rId18"/>
  </p:notesMasterIdLst>
  <p:handoutMasterIdLst>
    <p:handoutMasterId r:id="rId19"/>
  </p:handoutMasterIdLst>
  <p:sldIdLst>
    <p:sldId id="256" r:id="rId2"/>
    <p:sldId id="380" r:id="rId3"/>
    <p:sldId id="418" r:id="rId4"/>
    <p:sldId id="428" r:id="rId5"/>
    <p:sldId id="427" r:id="rId6"/>
    <p:sldId id="419" r:id="rId7"/>
    <p:sldId id="422" r:id="rId8"/>
    <p:sldId id="430" r:id="rId9"/>
    <p:sldId id="425" r:id="rId10"/>
    <p:sldId id="431" r:id="rId11"/>
    <p:sldId id="429" r:id="rId12"/>
    <p:sldId id="415" r:id="rId13"/>
    <p:sldId id="426" r:id="rId14"/>
    <p:sldId id="421" r:id="rId15"/>
    <p:sldId id="424" r:id="rId16"/>
    <p:sldId id="409" r:id="rId17"/>
  </p:sldIdLst>
  <p:sldSz cx="24384000" cy="13716000"/>
  <p:notesSz cx="6858000" cy="9144000"/>
  <p:defaultTextStyle>
    <a:lvl1pPr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1pPr>
    <a:lvl2pPr indent="228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2pPr>
    <a:lvl3pPr indent="457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3pPr>
    <a:lvl4pPr indent="685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4pPr>
    <a:lvl5pPr indent="9144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5pPr>
    <a:lvl6pPr indent="11430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6pPr>
    <a:lvl7pPr indent="13716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7pPr>
    <a:lvl8pPr indent="16002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8pPr>
    <a:lvl9pPr indent="1828800" defTabSz="825500">
      <a:defRPr sz="4500" b="1">
        <a:solidFill>
          <a:srgbClr val="3B99D4"/>
        </a:solidFill>
        <a:latin typeface="+mn-lt"/>
        <a:ea typeface="+mn-ea"/>
        <a:cs typeface="+mn-cs"/>
        <a:sym typeface="Segoe UI"/>
      </a:defRPr>
    </a:lvl9pPr>
  </p:defaultTextStyle>
  <p:extLst>
    <p:ext uri="{EFAFB233-063F-42B5-8137-9DF3F51BA10A}">
      <p15:sldGuideLst xmlns:p15="http://schemas.microsoft.com/office/powerpoint/2012/main">
        <p15:guide id="1" orient="horz" pos="4320">
          <p15:clr>
            <a:srgbClr val="A4A3A4"/>
          </p15:clr>
        </p15:guide>
        <p15:guide id="2" pos="76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951"/>
    <a:srgbClr val="B8E77B"/>
    <a:srgbClr val="4FCAE6"/>
    <a:srgbClr val="9378CD"/>
    <a:srgbClr val="F56D50"/>
    <a:srgbClr val="7AD5C9"/>
    <a:srgbClr val="222B41"/>
    <a:srgbClr val="4D5F81"/>
    <a:srgbClr val="FAD43C"/>
    <a:srgbClr val="9FD95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940675A-B579-460E-94D1-54222C63F5DA}">
  <a:tblStyle styleId="{4C3C2611-4C71-4FC5-86AE-919BDF0F9419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3C0FC">
              <a:alpha val="26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6D6"/>
              </a:solidFill>
              <a:prstDash val="solid"/>
              <a:miter lim="400000"/>
            </a:ln>
          </a:left>
          <a:right>
            <a:ln w="254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497FC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254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6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6D6"/>
              </a:solidFill>
              <a:prstDash val="solid"/>
              <a:miter lim="400000"/>
            </a:ln>
          </a:top>
          <a:bottom>
            <a:ln w="254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0065C1"/>
          </a:solidFill>
        </a:fill>
      </a:tcStyle>
    </a:firstRow>
  </a:tblStyle>
  <a:tblStyle styleId="{C7B018BB-80A7-4F77-B60F-C8B233D01FF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prstDash val="solid"/>
              <a:miter lim="400000"/>
            </a:ln>
          </a:left>
          <a:right>
            <a:ln w="127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solidFill>
                <a:srgbClr val="929292"/>
              </a:solidFill>
              <a:prstDash val="solid"/>
              <a:miter lim="400000"/>
            </a:ln>
          </a:bottom>
          <a:insideH>
            <a:ln w="127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8EA5CB">
              <a:alpha val="2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solidFill>
            <a:srgbClr val="53585F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004CB9"/>
          </a:solidFill>
        </a:fill>
      </a:tcStyle>
    </a:firstRow>
  </a:tblStyle>
  <a:tblStyle styleId="{EEE7283C-3CF3-47DC-8721-378D4A62B228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AAAAAA"/>
              </a:solidFill>
              <a:prstDash val="solid"/>
              <a:miter lim="400000"/>
            </a:ln>
          </a:left>
          <a:right>
            <a:ln w="12700" cap="flat">
              <a:solidFill>
                <a:srgbClr val="AAAAAA"/>
              </a:solidFill>
              <a:prstDash val="solid"/>
              <a:miter lim="400000"/>
            </a:ln>
          </a:right>
          <a:top>
            <a:ln w="12700" cap="flat">
              <a:solidFill>
                <a:srgbClr val="AAAAAA"/>
              </a:solidFill>
              <a:prstDash val="solid"/>
              <a:miter lim="400000"/>
            </a:ln>
          </a:top>
          <a:bottom>
            <a:ln w="12700" cap="flat">
              <a:solidFill>
                <a:srgbClr val="AAAAAA"/>
              </a:solidFill>
              <a:prstDash val="solid"/>
              <a:miter lim="400000"/>
            </a:ln>
          </a:bottom>
          <a:insideH>
            <a:ln w="12700" cap="flat">
              <a:solidFill>
                <a:srgbClr val="AAAAAA"/>
              </a:solidFill>
              <a:prstDash val="solid"/>
              <a:miter lim="400000"/>
            </a:ln>
          </a:insideH>
          <a:insideV>
            <a:ln w="12700" cap="flat">
              <a:solidFill>
                <a:srgbClr val="AAAAAA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308B16">
              <a:alpha val="35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CBCBCB"/>
              </a:solidFill>
              <a:prstDash val="solid"/>
              <a:miter lim="400000"/>
            </a:ln>
          </a:insideV>
        </a:tcBdr>
        <a:fill>
          <a:solidFill>
            <a:srgbClr val="2D7132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noFill/>
              <a:miter lim="400000"/>
            </a:ln>
          </a:bottom>
          <a:insideH>
            <a:ln w="25400" cap="flat">
              <a:solidFill>
                <a:srgbClr val="CBCBCB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308B16"/>
          </a:solidFill>
        </a:fill>
      </a:tcStyle>
    </a:firstRow>
  </a:tblStyle>
  <a:tblStyle styleId="{CF821DB8-F4EB-4A41-A1BA-3FCAFE7338EE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D6D7D6"/>
              </a:solidFill>
              <a:prstDash val="solid"/>
              <a:miter lim="400000"/>
            </a:ln>
          </a:left>
          <a:right>
            <a:ln w="12700" cap="flat">
              <a:solidFill>
                <a:srgbClr val="D6D7D6"/>
              </a:solidFill>
              <a:prstDash val="solid"/>
              <a:miter lim="400000"/>
            </a:ln>
          </a:right>
          <a:top>
            <a:ln w="12700" cap="flat">
              <a:solidFill>
                <a:srgbClr val="D6D7D6"/>
              </a:solidFill>
              <a:prstDash val="solid"/>
              <a:miter lim="400000"/>
            </a:ln>
          </a:top>
          <a:bottom>
            <a:ln w="12700" cap="flat">
              <a:solidFill>
                <a:srgbClr val="D6D7D6"/>
              </a:solidFill>
              <a:prstDash val="solid"/>
              <a:miter lim="400000"/>
            </a:ln>
          </a:bottom>
          <a:insideH>
            <a:ln w="127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BF630E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9B4407"/>
          </a:solidFill>
        </a:fill>
      </a:tcStyle>
    </a:firstRow>
  </a:tblStyle>
  <a:tblStyle styleId="{33BA23B1-9221-436E-865A-0063620EA4FD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09090"/>
              </a:solidFill>
              <a:prstDash val="solid"/>
              <a:miter lim="400000"/>
            </a:ln>
          </a:left>
          <a:right>
            <a:ln w="12700" cap="flat">
              <a:solidFill>
                <a:srgbClr val="909090"/>
              </a:solidFill>
              <a:prstDash val="solid"/>
              <a:miter lim="400000"/>
            </a:ln>
          </a:right>
          <a:top>
            <a:ln w="12700" cap="flat">
              <a:solidFill>
                <a:srgbClr val="909090"/>
              </a:solidFill>
              <a:prstDash val="solid"/>
              <a:miter lim="400000"/>
            </a:ln>
          </a:top>
          <a:bottom>
            <a:ln w="12700" cap="flat">
              <a:solidFill>
                <a:srgbClr val="909090"/>
              </a:solidFill>
              <a:prstDash val="solid"/>
              <a:miter lim="400000"/>
            </a:ln>
          </a:bottom>
          <a:insideH>
            <a:ln w="12700" cap="flat">
              <a:solidFill>
                <a:srgbClr val="909090"/>
              </a:solidFill>
              <a:prstDash val="solid"/>
              <a:miter lim="400000"/>
            </a:ln>
          </a:insideH>
          <a:insideV>
            <a:ln w="12700" cap="flat">
              <a:solidFill>
                <a:srgbClr val="909090"/>
              </a:solidFill>
              <a:prstDash val="solid"/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12700" cap="flat">
              <a:noFill/>
              <a:miter lim="400000"/>
            </a:ln>
          </a:insideH>
          <a:insideV>
            <a:ln w="25400" cap="flat">
              <a:solidFill>
                <a:srgbClr val="D6D7D6"/>
              </a:solidFill>
              <a:prstDash val="solid"/>
              <a:miter lim="400000"/>
            </a:ln>
          </a:insideV>
        </a:tcBdr>
        <a:fill>
          <a:solidFill>
            <a:srgbClr val="1F2428"/>
          </a:solidFill>
        </a:fill>
      </a:tcStyle>
    </a:firstCol>
    <a:la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lastRow>
    <a:firstRow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12700" cap="flat">
              <a:noFill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D6D7D6"/>
              </a:solidFill>
              <a:prstDash val="solid"/>
              <a:miter lim="400000"/>
            </a:ln>
          </a:insideH>
          <a:insideV>
            <a:ln w="12700" cap="flat">
              <a:noFill/>
              <a:miter lim="400000"/>
            </a:ln>
          </a:insideV>
        </a:tcBdr>
        <a:fill>
          <a:solidFill>
            <a:srgbClr val="484B4C"/>
          </a:solidFill>
        </a:fill>
      </a:tcStyle>
    </a:firstRow>
  </a:tblStyle>
  <a:tblStyle styleId="{2708684C-4D16-4618-839F-0558EEFCDFE6}" styleName="">
    <a:tblBg/>
    <a:wholeTbl>
      <a:tcTxStyle b="off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left>
          <a:right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right>
          <a:top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top>
          <a:bottom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bottom>
          <a:insideH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H>
          <a:insideV>
            <a:ln w="12700" cap="flat">
              <a:solidFill>
                <a:srgbClr val="929292"/>
              </a:solidFill>
              <a:custDash>
                <a:ds d="200000" sp="200000"/>
              </a:custDash>
              <a:miter lim="400000"/>
            </a:ln>
          </a:insideV>
        </a:tcBdr>
        <a:fill>
          <a:noFill/>
        </a:fill>
      </a:tcStyle>
    </a:wholeTbl>
    <a:band2H>
      <a:tcTxStyle/>
      <a:tcStyle>
        <a:tcBdr/>
        <a:fill>
          <a:solidFill>
            <a:srgbClr val="797A7B">
              <a:alpha val="30000"/>
            </a:srgbClr>
          </a:solidFill>
        </a:fill>
      </a:tcStyle>
    </a:band2H>
    <a:firstCol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12700" cap="flat">
              <a:noFill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Col>
    <a:la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25400" cap="flat">
              <a:solidFill>
                <a:srgbClr val="929292"/>
              </a:solidFill>
              <a:prstDash val="solid"/>
              <a:miter lim="400000"/>
            </a:ln>
          </a:top>
          <a:bottom>
            <a:ln w="12700" cap="flat">
              <a:noFill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lastRow>
    <a:firstRow>
      <a:tcTxStyle b="on" i="off">
        <a:font>
          <a:latin typeface="Helvetica Light"/>
          <a:ea typeface="Helvetica Light"/>
          <a:cs typeface="Helvetica Light"/>
        </a:font>
        <a:srgbClr val="FFFFFF"/>
      </a:tcTxStyle>
      <a:tcStyle>
        <a:tcBdr>
          <a:left>
            <a:ln w="25400" cap="flat">
              <a:solidFill>
                <a:srgbClr val="929292"/>
              </a:solidFill>
              <a:prstDash val="solid"/>
              <a:miter lim="400000"/>
            </a:ln>
          </a:left>
          <a:right>
            <a:ln w="25400" cap="flat">
              <a:solidFill>
                <a:srgbClr val="929292"/>
              </a:solidFill>
              <a:prstDash val="solid"/>
              <a:miter lim="400000"/>
            </a:ln>
          </a:right>
          <a:top>
            <a:ln w="12700" cap="flat">
              <a:noFill/>
              <a:miter lim="400000"/>
            </a:ln>
          </a:top>
          <a:bottom>
            <a:ln w="25400" cap="flat">
              <a:solidFill>
                <a:srgbClr val="929292"/>
              </a:solidFill>
              <a:prstDash val="solid"/>
              <a:miter lim="400000"/>
            </a:ln>
          </a:bottom>
          <a:insideH>
            <a:ln w="25400" cap="flat">
              <a:solidFill>
                <a:srgbClr val="929292"/>
              </a:solidFill>
              <a:prstDash val="solid"/>
              <a:miter lim="400000"/>
            </a:ln>
          </a:insideH>
          <a:insideV>
            <a:ln w="25400" cap="flat">
              <a:solidFill>
                <a:srgbClr val="929292"/>
              </a:solidFill>
              <a:prstDash val="solid"/>
              <a:miter lim="400000"/>
            </a:ln>
          </a:insideV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533"/>
    <p:restoredTop sz="93779" autoAdjust="0"/>
  </p:normalViewPr>
  <p:slideViewPr>
    <p:cSldViewPr snapToGrid="0">
      <p:cViewPr varScale="1">
        <p:scale>
          <a:sx n="52" d="100"/>
          <a:sy n="52" d="100"/>
        </p:scale>
        <p:origin x="560" y="192"/>
      </p:cViewPr>
      <p:guideLst>
        <p:guide orient="horz" pos="4320"/>
        <p:guide pos="76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00" d="100"/>
        <a:sy n="100" d="100"/>
      </p:scale>
      <p:origin x="0" y="0"/>
    </p:cViewPr>
  </p:notesTextViewPr>
  <p:sorterViewPr>
    <p:cViewPr>
      <p:scale>
        <a:sx n="128" d="100"/>
        <a:sy n="128" d="100"/>
      </p:scale>
      <p:origin x="0" y="0"/>
    </p:cViewPr>
  </p:sorterViewPr>
  <p:notesViewPr>
    <p:cSldViewPr snapToGrid="0" snapToObjects="1" showGuides="1">
      <p:cViewPr varScale="1">
        <p:scale>
          <a:sx n="87" d="100"/>
          <a:sy n="87" d="100"/>
        </p:scale>
        <p:origin x="3904" y="200"/>
      </p:cViewPr>
      <p:guideLst/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21" Type="http://schemas.openxmlformats.org/officeDocument/2006/relationships/viewProps" Target="viewProp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theme" Target="theme/theme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904C25D-8119-074B-960C-62F76FB78E5A}" type="datetimeFigureOut">
              <a:rPr lang="en-US" smtClean="0"/>
              <a:t>8/7/19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2F8F52-A7A9-D041-BA1A-F54BABACB62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65365942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0.gif>
</file>

<file path=ppt/media/image11.tiff>
</file>

<file path=ppt/media/image2.png>
</file>

<file path=ppt/media/image4.png>
</file>

<file path=ppt/media/image5.jpeg>
</file>

<file path=ppt/media/image6.tiff>
</file>

<file path=ppt/media/image7.tiff>
</file>

<file path=ppt/media/image8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Shape 6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  <p:sp>
        <p:nvSpPr>
          <p:cNvPr id="62" name="Shape 62"/>
          <p:cNvSpPr>
            <a:spLocks noGrp="1"/>
          </p:cNvSpPr>
          <p:nvPr>
            <p:ph type="body" sz="quarter" idx="1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</p:spPr>
        <p:txBody>
          <a:bodyPr/>
          <a:lstStyle/>
          <a:p>
            <a:pPr lvl="0"/>
            <a:endParaRPr/>
          </a:p>
        </p:txBody>
      </p:sp>
    </p:spTree>
    <p:extLst>
      <p:ext uri="{BB962C8B-B14F-4D97-AF65-F5344CB8AC3E}">
        <p14:creationId xmlns:p14="http://schemas.microsoft.com/office/powerpoint/2010/main" val="863411494"/>
      </p:ext>
    </p:extLst>
  </p:cSld>
  <p:clrMap bg1="lt1" tx1="dk1" bg2="lt2" tx2="dk2" accent1="accent1" accent2="accent2" accent3="accent3" accent4="accent4" accent5="accent5" accent6="accent6" hlink="hlink" folHlink="folHlink"/>
  <p:notesStyle>
    <a:lvl1pPr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1pPr>
    <a:lvl2pPr indent="228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2pPr>
    <a:lvl3pPr indent="457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3pPr>
    <a:lvl4pPr indent="685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4pPr>
    <a:lvl5pPr indent="9144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5pPr>
    <a:lvl6pPr indent="11430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6pPr>
    <a:lvl7pPr indent="13716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7pPr>
    <a:lvl8pPr indent="16002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8pPr>
    <a:lvl9pPr indent="1828800" defTabSz="457200">
      <a:lnSpc>
        <a:spcPct val="125000"/>
      </a:lnSpc>
      <a:defRPr sz="2400">
        <a:latin typeface="Avenir Roman"/>
        <a:ea typeface="Avenir Roman"/>
        <a:cs typeface="Avenir Roman"/>
        <a:sym typeface="Avenir Roman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Shape 10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</p:spPr>
        <p:txBody>
          <a:bodyPr/>
          <a:lstStyle/>
          <a:p>
            <a:endParaRPr/>
          </a:p>
        </p:txBody>
      </p:sp>
      <p:sp>
        <p:nvSpPr>
          <p:cNvPr id="102" name="Shape 102"/>
          <p:cNvSpPr>
            <a:spLocks noGrp="1"/>
          </p:cNvSpPr>
          <p:nvPr>
            <p:ph type="body" sz="quarter" idx="1"/>
          </p:nvPr>
        </p:nvSpPr>
        <p:spPr>
          <a:prstGeom prst="rect">
            <a:avLst/>
          </a:prstGeom>
        </p:spPr>
        <p:txBody>
          <a:bodyPr/>
          <a:lstStyle/>
          <a:p>
            <a:endParaRPr/>
          </a:p>
          <a:p>
            <a:r>
              <a:t>About me</a:t>
            </a:r>
          </a:p>
        </p:txBody>
      </p:sp>
    </p:spTree>
    <p:extLst>
      <p:ext uri="{BB962C8B-B14F-4D97-AF65-F5344CB8AC3E}">
        <p14:creationId xmlns:p14="http://schemas.microsoft.com/office/powerpoint/2010/main" val="7806696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4117178525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21702439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587769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14965054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ART allows AOT compilation </a:t>
            </a:r>
          </a:p>
        </p:txBody>
      </p:sp>
    </p:spTree>
    <p:extLst>
      <p:ext uri="{BB962C8B-B14F-4D97-AF65-F5344CB8AC3E}">
        <p14:creationId xmlns:p14="http://schemas.microsoft.com/office/powerpoint/2010/main" val="34952172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6696376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deposit flow</a:t>
            </a:r>
          </a:p>
        </p:txBody>
      </p:sp>
    </p:spTree>
    <p:extLst>
      <p:ext uri="{BB962C8B-B14F-4D97-AF65-F5344CB8AC3E}">
        <p14:creationId xmlns:p14="http://schemas.microsoft.com/office/powerpoint/2010/main" val="57762905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Flow when loading</a:t>
            </a:r>
          </a:p>
          <a:p>
            <a:pPr algn="l" defTabSz="457200" rtl="0">
              <a:lnSpc>
                <a:spcPct val="125000"/>
              </a:lnSpc>
            </a:pPr>
            <a:r>
              <a:rPr lang="en-US" dirty="0"/>
              <a:t>Flow when updating after command</a:t>
            </a:r>
          </a:p>
        </p:txBody>
      </p:sp>
    </p:spTree>
    <p:extLst>
      <p:ext uri="{BB962C8B-B14F-4D97-AF65-F5344CB8AC3E}">
        <p14:creationId xmlns:p14="http://schemas.microsoft.com/office/powerpoint/2010/main" val="329337094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GB" dirty="0"/>
          </a:p>
        </p:txBody>
      </p:sp>
    </p:spTree>
    <p:extLst>
      <p:ext uri="{BB962C8B-B14F-4D97-AF65-F5344CB8AC3E}">
        <p14:creationId xmlns:p14="http://schemas.microsoft.com/office/powerpoint/2010/main" val="981711057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44169676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744773527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40412555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381000" y="685800"/>
            <a:ext cx="6096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algn="l" defTabSz="457200" rtl="0">
              <a:lnSpc>
                <a:spcPct val="125000"/>
              </a:lnSpc>
            </a:pPr>
            <a:r>
              <a:rPr lang="en-US" dirty="0"/>
              <a:t>Load flow then deposit flow</a:t>
            </a:r>
          </a:p>
        </p:txBody>
      </p:sp>
    </p:spTree>
    <p:extLst>
      <p:ext uri="{BB962C8B-B14F-4D97-AF65-F5344CB8AC3E}">
        <p14:creationId xmlns:p14="http://schemas.microsoft.com/office/powerpoint/2010/main" val="79743953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emf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3.emf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4.png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Slide w/o illustration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5641848" y="5952744"/>
            <a:ext cx="12957048" cy="1746504"/>
          </a:xfrm>
          <a:prstGeom prst="rect">
            <a:avLst/>
          </a:prstGeom>
        </p:spPr>
      </p:pic>
      <p:pic>
        <p:nvPicPr>
          <p:cNvPr id="5" name="Picture 4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672647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Blank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9101501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x">
  <p:cSld name="Title &amp; Bullets Right">
    <p:bg>
      <p:bgPr>
        <a:solidFill>
          <a:srgbClr val="2C3A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Shape 70"/>
          <p:cNvSpPr>
            <a:spLocks noGrp="1"/>
          </p:cNvSpPr>
          <p:nvPr>
            <p:ph type="title"/>
          </p:nvPr>
        </p:nvSpPr>
        <p:spPr>
          <a:xfrm>
            <a:off x="12262104" y="100584"/>
            <a:ext cx="10853930" cy="2286001"/>
          </a:xfrm>
          <a:prstGeom prst="rect">
            <a:avLst/>
          </a:prstGeom>
        </p:spPr>
        <p:txBody>
          <a:bodyPr/>
          <a:lstStyle/>
          <a:p>
            <a:r>
              <a:t>Title Text</a:t>
            </a:r>
          </a:p>
        </p:txBody>
      </p:sp>
      <p:sp>
        <p:nvSpPr>
          <p:cNvPr id="71" name="Shape 71"/>
          <p:cNvSpPr>
            <a:spLocks noGrp="1"/>
          </p:cNvSpPr>
          <p:nvPr>
            <p:ph type="body" sz="half" idx="1"/>
          </p:nvPr>
        </p:nvSpPr>
        <p:spPr>
          <a:xfrm>
            <a:off x="12262104" y="2752344"/>
            <a:ext cx="10853930" cy="9436608"/>
          </a:xfrm>
          <a:prstGeom prst="rect">
            <a:avLst/>
          </a:prstGeom>
        </p:spPr>
        <p:txBody>
          <a:bodyPr anchor="t"/>
          <a:lstStyle>
            <a:lvl1pPr>
              <a:defRPr sz="5400">
                <a:latin typeface="+mn-lt"/>
                <a:ea typeface="+mn-ea"/>
                <a:cs typeface="+mn-cs"/>
                <a:sym typeface="Segoe UI"/>
              </a:defRPr>
            </a:lvl1pPr>
            <a:lvl2pPr>
              <a:defRPr sz="5400">
                <a:latin typeface="+mn-lt"/>
                <a:ea typeface="+mn-ea"/>
                <a:cs typeface="+mn-cs"/>
                <a:sym typeface="Segoe UI"/>
              </a:defRPr>
            </a:lvl2pPr>
            <a:lvl3pPr>
              <a:defRPr sz="5400">
                <a:latin typeface="+mn-lt"/>
                <a:ea typeface="+mn-ea"/>
                <a:cs typeface="+mn-cs"/>
                <a:sym typeface="Segoe UI"/>
              </a:defRPr>
            </a:lvl3pPr>
            <a:lvl4pPr>
              <a:defRPr sz="5400">
                <a:latin typeface="+mn-lt"/>
                <a:ea typeface="+mn-ea"/>
                <a:cs typeface="+mn-cs"/>
                <a:sym typeface="Segoe UI"/>
              </a:defRPr>
            </a:lvl4pPr>
            <a:lvl5pPr>
              <a:defRPr sz="5400">
                <a:latin typeface="+mn-lt"/>
                <a:ea typeface="+mn-ea"/>
                <a:cs typeface="+mn-cs"/>
                <a:sym typeface="Segoe UI"/>
              </a:defRPr>
            </a:lvl5pPr>
          </a:lstStyle>
          <a:p>
            <a:r>
              <a:t>Body Level One</a:t>
            </a:r>
          </a:p>
          <a:p>
            <a:pPr lvl="1"/>
            <a:r>
              <a:t>Body Level Two</a:t>
            </a:r>
          </a:p>
          <a:p>
            <a:pPr lvl="2"/>
            <a:r>
              <a:t>Body Level Three</a:t>
            </a:r>
          </a:p>
          <a:p>
            <a:pPr lvl="3"/>
            <a:r>
              <a:t>Body Level Four</a:t>
            </a:r>
          </a:p>
          <a:p>
            <a:pPr lvl="4"/>
            <a:r>
              <a:t>Body Level Five</a:t>
            </a:r>
          </a:p>
        </p:txBody>
      </p:sp>
      <p:sp>
        <p:nvSpPr>
          <p:cNvPr id="72" name="Shape 72"/>
          <p:cNvSpPr>
            <a:spLocks noGrp="1"/>
          </p:cNvSpPr>
          <p:nvPr>
            <p:ph type="sldNum" sz="quarter" idx="2"/>
          </p:nvPr>
        </p:nvSpPr>
        <p:spPr>
          <a:prstGeom prst="rect">
            <a:avLst/>
          </a:prstGeom>
        </p:spPr>
        <p:txBody>
          <a:bodyPr/>
          <a:lstStyle/>
          <a:p>
            <a:fld id="{86CB4B4D-7CA3-9044-876B-883B54F8677D}" type="slidenum"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23695286"/>
      </p:ext>
    </p:extLst>
  </p:cSld>
  <p:clrMapOvr>
    <a:masterClrMapping/>
  </p:clrMapOvr>
  <p:transition spd="med"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8" name="Picture 7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9322904" y="10235096"/>
            <a:ext cx="3568932" cy="48103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56464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Speaker Intro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9322904" y="4224683"/>
            <a:ext cx="14032496" cy="3567596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Click to edit Master title style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quarter" idx="10"/>
          </p:nvPr>
        </p:nvSpPr>
        <p:spPr>
          <a:xfrm>
            <a:off x="9322966" y="6842958"/>
            <a:ext cx="14032434" cy="2127250"/>
          </a:xfrm>
        </p:spPr>
        <p:txBody>
          <a:bodyPr>
            <a:noAutofit/>
          </a:bodyPr>
          <a:lstStyle>
            <a:lvl1pPr algn="l">
              <a:defRPr sz="6000" b="0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 algn="r">
              <a:defRPr sz="6000"/>
            </a:lvl2pPr>
            <a:lvl3pPr algn="r">
              <a:defRPr sz="6000"/>
            </a:lvl3pPr>
            <a:lvl4pPr algn="r">
              <a:defRPr sz="6000"/>
            </a:lvl4pPr>
            <a:lvl5pPr algn="r">
              <a:defRPr sz="6000"/>
            </a:lvl5pPr>
          </a:lstStyle>
          <a:p>
            <a:pPr lvl="0"/>
            <a:r>
              <a:rPr lang="en-US" dirty="0"/>
              <a:t>Click to edit Master text styles</a:t>
            </a:r>
          </a:p>
        </p:txBody>
      </p:sp>
      <p:sp>
        <p:nvSpPr>
          <p:cNvPr id="7" name="Picture Placeholder 6"/>
          <p:cNvSpPr>
            <a:spLocks noGrp="1"/>
          </p:cNvSpPr>
          <p:nvPr>
            <p:ph type="pic" sz="quarter" idx="11" hasCustomPrompt="1"/>
          </p:nvPr>
        </p:nvSpPr>
        <p:spPr>
          <a:xfrm>
            <a:off x="0" y="-32658"/>
            <a:ext cx="8149389" cy="13479992"/>
          </a:xfrm>
        </p:spPr>
        <p:txBody>
          <a:bodyPr anchor="ctr">
            <a:normAutofit/>
          </a:bodyPr>
          <a:lstStyle>
            <a:lvl1pPr algn="ctr">
              <a:defRPr sz="4800" baseline="0">
                <a:solidFill>
                  <a:schemeClr val="bg1"/>
                </a:solidFill>
              </a:defRPr>
            </a:lvl1pPr>
          </a:lstStyle>
          <a:p>
            <a:r>
              <a:rPr lang="en-US" dirty="0"/>
              <a:t>Drag photo here. Make sure</a:t>
            </a:r>
            <a:br>
              <a:rPr lang="en-US" dirty="0"/>
            </a:br>
            <a:r>
              <a:rPr lang="en-US" dirty="0"/>
              <a:t>it fills the space provided fully.</a:t>
            </a:r>
            <a:br>
              <a:rPr lang="en-US" dirty="0"/>
            </a:br>
            <a:r>
              <a:rPr lang="en-US" dirty="0"/>
              <a:t>Click photo and navigate to  “Picture Format” tab to adjust size and placement of image. See slide 18 for instructions</a:t>
            </a:r>
            <a:br>
              <a:rPr lang="en-US" dirty="0"/>
            </a:br>
            <a:r>
              <a:rPr lang="en-US" dirty="0"/>
              <a:t>on how to resize images</a:t>
            </a:r>
          </a:p>
        </p:txBody>
      </p:sp>
      <p:pic>
        <p:nvPicPr>
          <p:cNvPr id="10" name="Picture 9"/>
          <p:cNvPicPr>
            <a:picLocks noChangeAspect="1"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293407" y="9980024"/>
            <a:ext cx="3826764" cy="861060"/>
          </a:xfrm>
          <a:prstGeom prst="rect">
            <a:avLst/>
          </a:prstGeom>
        </p:spPr>
      </p:pic>
      <p:pic>
        <p:nvPicPr>
          <p:cNvPr id="11" name="Picture 10"/>
          <p:cNvPicPr>
            <a:picLocks/>
          </p:cNvPicPr>
          <p:nvPr userDrawn="1"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662030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Section Heading / Quote L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5918857" y="3750590"/>
            <a:ext cx="12582144" cy="5238427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18000" b="1" i="0">
                <a:solidFill>
                  <a:srgbClr val="4FCAE6"/>
                </a:solidFill>
                <a:latin typeface="Segoe UI Semibold" charset="0"/>
                <a:ea typeface="Segoe UI Semibold" charset="0"/>
                <a:cs typeface="Segoe UI Semibold" charset="0"/>
              </a:defRPr>
            </a:lvl1pPr>
          </a:lstStyle>
          <a:p>
            <a:pPr lvl="0" algn="ctr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182585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2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148009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1_Title Only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504500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276042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Lef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10856912" cy="9432279"/>
          </a:xfrm>
          <a:ln w="12700">
            <a:miter lim="400000"/>
          </a:ln>
        </p:spPr>
        <p:txBody>
          <a:bodyPr lIns="0" tIns="0" rIns="0" bIns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45149411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&amp; Bullets Light_Right"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2263944" y="100584"/>
            <a:ext cx="10856976" cy="2286000"/>
          </a:xfrm>
          <a:ln w="12700">
            <a:miter lim="400000"/>
          </a:ln>
        </p:spPr>
        <p:txBody>
          <a:bodyPr vert="horz" lIns="0" tIns="0" rIns="0" bIns="0" rtlCol="0" anchor="ctr">
            <a:normAutofit/>
          </a:bodyPr>
          <a:lstStyle>
            <a:lvl1pPr>
              <a:defRPr lang="en-US" b="1" dirty="0">
                <a:solidFill>
                  <a:schemeClr val="bg1"/>
                </a:solidFill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2264008" y="2754312"/>
            <a:ext cx="10856912" cy="9432279"/>
          </a:xfrm>
          <a:ln w="12700">
            <a:miter lim="400000"/>
          </a:ln>
        </p:spPr>
        <p:txBody>
          <a:bodyPr vert="horz" lIns="0" tIns="0" rIns="0" bIns="0" rtlCol="0">
            <a:normAutofit/>
          </a:bodyPr>
          <a:lstStyle>
            <a:lvl1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  <a:lvl2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2pPr>
            <a:lvl3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3pPr>
            <a:lvl4pPr>
              <a:defRPr lang="en-US" sz="5400" b="0" i="0" dirty="0" smtClean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4pPr>
            <a:lvl5pPr>
              <a:defRPr lang="en-US" sz="5400" b="0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5pPr>
          </a:lstStyle>
          <a:p>
            <a:pPr lvl="0"/>
            <a:r>
              <a:rPr lang="en-US" dirty="0"/>
              <a:t>Click to edit Master text styles</a:t>
            </a:r>
          </a:p>
          <a:p>
            <a:pPr marL="571500" lvl="1" indent="-571500">
              <a:buFont typeface="Arial" charset="0"/>
            </a:pPr>
            <a:r>
              <a:rPr lang="en-US" dirty="0"/>
              <a:t>Second level</a:t>
            </a:r>
          </a:p>
          <a:p>
            <a:pPr marL="1158875" lvl="2" indent="-608013"/>
            <a:r>
              <a:rPr lang="en-US" dirty="0"/>
              <a:t>Third level</a:t>
            </a:r>
          </a:p>
          <a:p>
            <a:pPr marL="1849438" lvl="3" indent="-635000">
              <a:buFont typeface="Arial" charset="0"/>
            </a:pPr>
            <a:r>
              <a:rPr lang="en-US" dirty="0"/>
              <a:t>Fourth level</a:t>
            </a:r>
          </a:p>
          <a:p>
            <a:pPr marL="2484438" lvl="4">
              <a:buFont typeface="Arial" charset="0"/>
            </a:pPr>
            <a:r>
              <a:rPr lang="en-US" dirty="0"/>
              <a:t>Fifth level</a:t>
            </a:r>
          </a:p>
        </p:txBody>
      </p:sp>
      <p:pic>
        <p:nvPicPr>
          <p:cNvPr id="6" name="Picture 5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3678045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Code">
    <p:bg>
      <p:bgPr>
        <a:solidFill>
          <a:srgbClr val="30245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 hasCustomPrompt="1"/>
          </p:nvPr>
        </p:nvSpPr>
        <p:spPr>
          <a:xfrm>
            <a:off x="1335024" y="100584"/>
            <a:ext cx="22329648" cy="2286000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8000" b="1" i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pPr lvl="0"/>
            <a:r>
              <a:rPr lang="en-US" dirty="0"/>
              <a:t>Title text</a:t>
            </a:r>
          </a:p>
        </p:txBody>
      </p:sp>
      <p:sp>
        <p:nvSpPr>
          <p:cNvPr id="7" name="Content Placeholder 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329584" cy="9432279"/>
          </a:xfrm>
          <a:ln w="12700">
            <a:miter lim="400000"/>
          </a:ln>
        </p:spPr>
        <p:txBody>
          <a:bodyPr lIns="0" tIns="0" rIns="0" bIns="0" anchor="ctr">
            <a:normAutofit/>
          </a:bodyPr>
          <a:lstStyle>
            <a:lvl1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1pPr>
            <a:lvl2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2pPr>
            <a:lvl3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3pPr>
            <a:lvl4pPr>
              <a:defRPr lang="en-US" sz="4000" dirty="0" smtClean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4pPr>
            <a:lvl5pPr>
              <a:defRPr lang="en-US" sz="4000" dirty="0">
                <a:solidFill>
                  <a:schemeClr val="bg1"/>
                </a:solidFill>
                <a:latin typeface="Menlo" charset="0"/>
                <a:ea typeface="Menlo" charset="0"/>
                <a:cs typeface="Menlo" charset="0"/>
              </a:defRPr>
            </a:lvl5pPr>
          </a:lstStyle>
          <a:p>
            <a:pPr lvl="0">
              <a:lnSpc>
                <a:spcPct val="100000"/>
              </a:lnSpc>
            </a:pPr>
            <a:r>
              <a:rPr lang="en-US" dirty="0"/>
              <a:t>Click to edit Master text styles</a:t>
            </a:r>
          </a:p>
          <a:p>
            <a:pPr marL="571500" lvl="1" indent="-571500">
              <a:lnSpc>
                <a:spcPct val="100000"/>
              </a:lnSpc>
              <a:buFont typeface="Arial" charset="0"/>
              <a:buChar char="•"/>
            </a:pPr>
            <a:r>
              <a:rPr lang="en-US" dirty="0"/>
              <a:t>Second level</a:t>
            </a:r>
          </a:p>
          <a:p>
            <a:pPr marL="1158875" lvl="2" indent="-608013">
              <a:lnSpc>
                <a:spcPct val="100000"/>
              </a:lnSpc>
              <a:buFont typeface=".AppleSystemUIFont" charset="0"/>
              <a:buChar char="–"/>
              <a:tabLst/>
            </a:pPr>
            <a:r>
              <a:rPr lang="en-US" dirty="0"/>
              <a:t>Third level</a:t>
            </a:r>
          </a:p>
          <a:p>
            <a:pPr marL="1849438" lvl="3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Fourth level</a:t>
            </a:r>
          </a:p>
          <a:p>
            <a:pPr marL="2484438" lvl="4" indent="-635000">
              <a:lnSpc>
                <a:spcPct val="100000"/>
              </a:lnSpc>
              <a:buFont typeface="Arial" charset="0"/>
              <a:buChar char="•"/>
              <a:tabLst/>
            </a:pPr>
            <a:r>
              <a:rPr lang="en-US" dirty="0"/>
              <a:t>Fifth level</a:t>
            </a:r>
          </a:p>
        </p:txBody>
      </p:sp>
      <p:pic>
        <p:nvPicPr>
          <p:cNvPr id="5" name="Picture 4"/>
          <p:cNvPicPr>
            <a:picLocks/>
          </p:cNvPicPr>
          <p:nvPr userDrawn="1"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447334"/>
            <a:ext cx="24414480" cy="2743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0304208"/>
      </p:ext>
    </p:extLst>
  </p:cSld>
  <p:clrMapOvr>
    <a:masterClrMapping/>
  </p:clrMapOvr>
  <p:extLst>
    <p:ext uri="{DCECCB84-F9BA-43D5-87BE-67443E8EF086}">
      <p15:sldGuideLst xmlns:p15="http://schemas.microsoft.com/office/powerpoint/2012/main"/>
    </p:ext>
  </p:extLst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676400" y="730250"/>
            <a:ext cx="21031200" cy="265112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76400" y="3651250"/>
            <a:ext cx="21031200" cy="87026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196246864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15" r:id="rId1"/>
    <p:sldLayoutId id="2147483716" r:id="rId2"/>
    <p:sldLayoutId id="2147483723" r:id="rId3"/>
    <p:sldLayoutId id="2147483718" r:id="rId4"/>
    <p:sldLayoutId id="2147483717" r:id="rId5"/>
    <p:sldLayoutId id="2147483700" r:id="rId6"/>
    <p:sldLayoutId id="2147483671" r:id="rId7"/>
    <p:sldLayoutId id="2147483673" r:id="rId8"/>
    <p:sldLayoutId id="2147483711" r:id="rId9"/>
    <p:sldLayoutId id="2147483704" r:id="rId10"/>
    <p:sldLayoutId id="2147483724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8000" b="1" i="0" kern="1200">
          <a:solidFill>
            <a:schemeClr val="tx1"/>
          </a:solidFill>
          <a:latin typeface="Segoe UI" charset="0"/>
          <a:ea typeface="Segoe UI" charset="0"/>
          <a:cs typeface="Segoe UI" charset="0"/>
        </a:defRPr>
      </a:lvl1pPr>
    </p:titleStyle>
    <p:bodyStyle>
      <a:lvl1pPr marL="0" indent="0" algn="l" defTabSz="914400" rtl="0" eaLnBrk="1" latinLnBrk="0" hangingPunct="1">
        <a:lnSpc>
          <a:spcPct val="100000"/>
        </a:lnSpc>
        <a:spcBef>
          <a:spcPts val="1000"/>
        </a:spcBef>
        <a:buFont typeface="Arial"/>
        <a:buNone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1pPr>
      <a:lvl2pPr marL="693738" indent="-6937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2pPr>
      <a:lvl3pPr marL="1389063" indent="-674688" algn="l" defTabSz="914400" rtl="0" eaLnBrk="1" latinLnBrk="0" hangingPunct="1">
        <a:lnSpc>
          <a:spcPct val="100000"/>
        </a:lnSpc>
        <a:spcBef>
          <a:spcPts val="500"/>
        </a:spcBef>
        <a:buFont typeface=".AppleSystemUIFont" charset="0"/>
        <a:buChar char="–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3pPr>
      <a:lvl4pPr marL="2063750" indent="-655638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4pPr>
      <a:lvl5pPr marL="2698750" indent="-635000" algn="l" defTabSz="914400" rtl="0" eaLnBrk="1" latinLnBrk="0" hangingPunct="1">
        <a:lnSpc>
          <a:spcPct val="100000"/>
        </a:lnSpc>
        <a:spcBef>
          <a:spcPts val="500"/>
        </a:spcBef>
        <a:buFont typeface="Arial"/>
        <a:buChar char="•"/>
        <a:tabLst/>
        <a:defRPr sz="5000" b="0" i="0" kern="1200">
          <a:solidFill>
            <a:srgbClr val="32414E"/>
          </a:solidFill>
          <a:latin typeface="Segoe UI" charset="0"/>
          <a:ea typeface="Segoe UI" charset="0"/>
          <a:cs typeface="Segoe UI" charset="0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1.xml"/><Relationship Id="rId5" Type="http://schemas.openxmlformats.org/officeDocument/2006/relationships/image" Target="../media/image7.tiff"/><Relationship Id="rId4" Type="http://schemas.openxmlformats.org/officeDocument/2006/relationships/image" Target="../media/image6.tiff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7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7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7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hyperlink" Target="https://medium.com/@to_pe/xamarin-forms-with-redux-part-1-4a3a043cbc41" TargetMode="External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7.xml"/><Relationship Id="rId6" Type="http://schemas.openxmlformats.org/officeDocument/2006/relationships/hyperlink" Target="https://spin.atomicobject.com/2017/03/13/adapting-redux-c-sharp-xamarin/" TargetMode="External"/><Relationship Id="rId5" Type="http://schemas.openxmlformats.org/officeDocument/2006/relationships/hyperlink" Target="https://medium.com/pageup-tech/advanced-redux-in-xamarin-part-1-action-creators-19cb257093d2" TargetMode="External"/><Relationship Id="rId4" Type="http://schemas.openxmlformats.org/officeDocument/2006/relationships/hyperlink" Target="https://redux.js.org/" TargetMode="Externa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hyperlink" Target="https://devblogs.microsoft.com/xamarin/faster-startup-times-with-startup-tracing-on-android/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11.tiff"/><Relationship Id="rId5" Type="http://schemas.openxmlformats.org/officeDocument/2006/relationships/hyperlink" Target="https://devblogs.microsoft.com/xamarin/xaml-hot-reload/" TargetMode="External"/><Relationship Id="rId4" Type="http://schemas.openxmlformats.org/officeDocument/2006/relationships/hyperlink" Target="https://devblogs.microsoft.com/xamarin/androidx-for-xamarin/" TargetMode="Externa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hyperlink" Target="https://github.com/llevera/AklXamarin.Redux" TargetMode="External"/><Relationship Id="rId1" Type="http://schemas.openxmlformats.org/officeDocument/2006/relationships/slideLayout" Target="../slideLayouts/slideLayout4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tiff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tiff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7.tiff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gif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Shape 98"/>
          <p:cNvSpPr>
            <a:spLocks noGrp="1"/>
          </p:cNvSpPr>
          <p:nvPr>
            <p:ph type="body" sz="half" idx="1"/>
          </p:nvPr>
        </p:nvSpPr>
        <p:spPr>
          <a:xfrm>
            <a:off x="10379677" y="5358657"/>
            <a:ext cx="12678032" cy="7204621"/>
          </a:xfrm>
          <a:prstGeom prst="rect">
            <a:avLst/>
          </a:prstGeom>
        </p:spPr>
        <p:txBody>
          <a:bodyPr/>
          <a:lstStyle/>
          <a:p>
            <a:pPr>
              <a:defRPr sz="8000">
                <a:latin typeface="+mj-lt"/>
                <a:ea typeface="+mj-ea"/>
                <a:cs typeface="+mj-cs"/>
                <a:sym typeface="Helvetica"/>
              </a:defRPr>
            </a:pPr>
            <a:r>
              <a:rPr dirty="0">
                <a:solidFill>
                  <a:schemeClr val="bg1"/>
                </a:solidFill>
              </a:rPr>
              <a:t>Andrew Revell</a:t>
            </a: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endParaRPr dirty="0">
              <a:solidFill>
                <a:schemeClr val="bg1"/>
              </a:solidFill>
            </a:endParaRPr>
          </a:p>
          <a:p>
            <a:pPr>
              <a:defRPr>
                <a:latin typeface="Segoe UI Light"/>
                <a:ea typeface="Segoe UI Light"/>
                <a:cs typeface="Segoe UI Light"/>
                <a:sym typeface="Segoe UI Light"/>
              </a:defRPr>
            </a:pPr>
            <a:r>
              <a:rPr lang="en-AU" dirty="0">
                <a:solidFill>
                  <a:schemeClr val="bg1"/>
                </a:solidFill>
              </a:rPr>
              <a:t>Mobile Developer - </a:t>
            </a:r>
            <a:r>
              <a:rPr lang="en-AU" dirty="0" err="1">
                <a:solidFill>
                  <a:schemeClr val="bg1"/>
                </a:solidFill>
              </a:rPr>
              <a:t>Fraedom</a:t>
            </a:r>
            <a:br>
              <a:rPr dirty="0">
                <a:solidFill>
                  <a:schemeClr val="bg1"/>
                </a:solidFill>
              </a:rPr>
            </a:br>
            <a:r>
              <a:rPr dirty="0">
                <a:solidFill>
                  <a:schemeClr val="bg1"/>
                </a:solidFill>
              </a:rPr>
              <a:t>@</a:t>
            </a:r>
            <a:r>
              <a:rPr dirty="0" err="1">
                <a:solidFill>
                  <a:schemeClr val="bg1"/>
                </a:solidFill>
              </a:rPr>
              <a:t>llevera</a:t>
            </a:r>
            <a:r>
              <a:rPr dirty="0">
                <a:solidFill>
                  <a:schemeClr val="bg1"/>
                </a:solidFill>
              </a:rPr>
              <a:t> &amp; </a:t>
            </a:r>
            <a:r>
              <a:rPr dirty="0" err="1">
                <a:solidFill>
                  <a:schemeClr val="bg1"/>
                </a:solidFill>
              </a:rPr>
              <a:t>arevell@gmail.com</a:t>
            </a:r>
            <a:endParaRPr dirty="0">
              <a:solidFill>
                <a:schemeClr val="bg1"/>
              </a:solidFill>
            </a:endParaRPr>
          </a:p>
        </p:txBody>
      </p:sp>
      <p:pic>
        <p:nvPicPr>
          <p:cNvPr id="99" name="12376401_10153214472026010_8191097527318442455_n.jpg"/>
          <p:cNvPicPr>
            <a:picLocks noChangeAspect="1"/>
          </p:cNvPicPr>
          <p:nvPr/>
        </p:nvPicPr>
        <p:blipFill>
          <a:blip r:embed="rId3"/>
          <a:srcRect t="618" b="618"/>
          <a:stretch>
            <a:fillRect/>
          </a:stretch>
        </p:blipFill>
        <p:spPr>
          <a:xfrm>
            <a:off x="19763" y="2123655"/>
            <a:ext cx="8931220" cy="8931220"/>
          </a:xfrm>
          <a:prstGeom prst="rect">
            <a:avLst/>
          </a:prstGeom>
          <a:ln w="12700">
            <a:miter lim="400000"/>
          </a:ln>
          <a:effectLst>
            <a:reflection stA="50000" endPos="40000" dir="5400000" sy="-100000" algn="bl" rotWithShape="0"/>
          </a:effectLst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765CB59A-8B8A-C240-BFDC-C23E975E1503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0924305" y="10001249"/>
            <a:ext cx="2876353" cy="2876353"/>
          </a:xfrm>
          <a:prstGeom prst="rect">
            <a:avLst/>
          </a:prstGeom>
        </p:spPr>
      </p:pic>
      <p:sp>
        <p:nvSpPr>
          <p:cNvPr id="6" name="Title 1">
            <a:extLst>
              <a:ext uri="{FF2B5EF4-FFF2-40B4-BE49-F238E27FC236}">
                <a16:creationId xmlns:a16="http://schemas.microsoft.com/office/drawing/2014/main" id="{CA7D7388-06B8-FC47-BBF1-C9885B9C2EAC}"/>
              </a:ext>
            </a:extLst>
          </p:cNvPr>
          <p:cNvSpPr txBox="1">
            <a:spLocks/>
          </p:cNvSpPr>
          <p:nvPr/>
        </p:nvSpPr>
        <p:spPr>
          <a:xfrm>
            <a:off x="10379677" y="751361"/>
            <a:ext cx="10856976" cy="2286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l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8000" b="1" i="0" kern="1200">
                <a:solidFill>
                  <a:schemeClr val="tx1"/>
                </a:solidFill>
                <a:latin typeface="Segoe UI" charset="0"/>
                <a:ea typeface="Segoe UI" charset="0"/>
                <a:cs typeface="Segoe UI" charset="0"/>
              </a:defRPr>
            </a:lvl1pPr>
          </a:lstStyle>
          <a:p>
            <a:r>
              <a:rPr lang="en-US" dirty="0">
                <a:solidFill>
                  <a:schemeClr val="bg1"/>
                </a:solidFill>
              </a:rPr>
              <a:t>Xamarin - Redux</a:t>
            </a:r>
          </a:p>
        </p:txBody>
      </p:sp>
      <p:pic>
        <p:nvPicPr>
          <p:cNvPr id="2" name="Picture 1">
            <a:extLst>
              <a:ext uri="{FF2B5EF4-FFF2-40B4-BE49-F238E27FC236}">
                <a16:creationId xmlns:a16="http://schemas.microsoft.com/office/drawing/2014/main" id="{BAC96B6F-87C0-4843-9F2D-61FDDC334FD6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234233" y="975360"/>
            <a:ext cx="5566425" cy="502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577437"/>
      </p:ext>
    </p:extLst>
  </p:cSld>
  <p:clrMapOvr>
    <a:masterClrMapping/>
  </p:clrMapOvr>
  <p:transition spd="med"/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Redux app structure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7095151" y="6272330"/>
            <a:ext cx="16556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5" y="403229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862645" y="2493403"/>
            <a:ext cx="6756680" cy="756499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4675651" y="7954237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4799215" y="7880094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4898065" y="7781237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821169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TotalProps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7" y="3937554"/>
            <a:ext cx="5771549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150553" y="5649264"/>
            <a:ext cx="5797835" cy="1125010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060780" y="5723406"/>
            <a:ext cx="5847682" cy="116519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AccountProps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286182" y="5529810"/>
            <a:ext cx="5797835" cy="1172291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9510668" y="4974346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>
            <a:off x="16377110" y="4516724"/>
            <a:ext cx="0" cy="68863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>
            <a:off x="13104143" y="3276406"/>
            <a:ext cx="1192463" cy="374059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 flipV="1">
            <a:off x="4314138" y="6306004"/>
            <a:ext cx="2746642" cy="277169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5D349D9-0DDF-B641-BA84-13E2FAB77AF7}"/>
              </a:ext>
            </a:extLst>
          </p:cNvPr>
          <p:cNvCxnSpPr>
            <a:cxnSpLocks/>
          </p:cNvCxnSpPr>
          <p:nvPr/>
        </p:nvCxnSpPr>
        <p:spPr>
          <a:xfrm flipV="1">
            <a:off x="13089466" y="4389482"/>
            <a:ext cx="979681" cy="1872466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5" name="Rectangle 34">
            <a:extLst>
              <a:ext uri="{FF2B5EF4-FFF2-40B4-BE49-F238E27FC236}">
                <a16:creationId xmlns:a16="http://schemas.microsoft.com/office/drawing/2014/main" id="{68DA4910-1D8C-904C-80F8-B08729677FC2}"/>
              </a:ext>
            </a:extLst>
          </p:cNvPr>
          <p:cNvSpPr/>
          <p:nvPr/>
        </p:nvSpPr>
        <p:spPr>
          <a:xfrm>
            <a:off x="13873097" y="2493402"/>
            <a:ext cx="5008027" cy="7564999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Store</a:t>
            </a:r>
          </a:p>
        </p:txBody>
      </p:sp>
      <p:sp>
        <p:nvSpPr>
          <p:cNvPr id="36" name="Rectangle 35">
            <a:extLst>
              <a:ext uri="{FF2B5EF4-FFF2-40B4-BE49-F238E27FC236}">
                <a16:creationId xmlns:a16="http://schemas.microsoft.com/office/drawing/2014/main" id="{F4C7AF6A-4191-2342-96AF-9EAF58E9DC19}"/>
              </a:ext>
            </a:extLst>
          </p:cNvPr>
          <p:cNvSpPr/>
          <p:nvPr/>
        </p:nvSpPr>
        <p:spPr>
          <a:xfrm>
            <a:off x="14147023" y="7023578"/>
            <a:ext cx="4374787" cy="231816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State</a:t>
            </a:r>
          </a:p>
        </p:txBody>
      </p:sp>
      <p:sp>
        <p:nvSpPr>
          <p:cNvPr id="37" name="Rectangle 36">
            <a:extLst>
              <a:ext uri="{FF2B5EF4-FFF2-40B4-BE49-F238E27FC236}">
                <a16:creationId xmlns:a16="http://schemas.microsoft.com/office/drawing/2014/main" id="{C5666379-686B-AA40-B721-B4CD1E4981C9}"/>
              </a:ext>
            </a:extLst>
          </p:cNvPr>
          <p:cNvSpPr/>
          <p:nvPr/>
        </p:nvSpPr>
        <p:spPr>
          <a:xfrm>
            <a:off x="7177291" y="8024392"/>
            <a:ext cx="5771097" cy="1144368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sz="4000" dirty="0" err="1"/>
              <a:t>BankingPagePropsMapper</a:t>
            </a:r>
            <a:endParaRPr lang="en-US" sz="4000" dirty="0"/>
          </a:p>
        </p:txBody>
      </p:sp>
      <p:sp>
        <p:nvSpPr>
          <p:cNvPr id="40" name="Rectangle 39">
            <a:extLst>
              <a:ext uri="{FF2B5EF4-FFF2-40B4-BE49-F238E27FC236}">
                <a16:creationId xmlns:a16="http://schemas.microsoft.com/office/drawing/2014/main" id="{B4E0C06C-9863-A246-B7E9-F0B7CBB962EE}"/>
              </a:ext>
            </a:extLst>
          </p:cNvPr>
          <p:cNvSpPr/>
          <p:nvPr/>
        </p:nvSpPr>
        <p:spPr>
          <a:xfrm>
            <a:off x="14346650" y="3463436"/>
            <a:ext cx="4307991" cy="1012704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Dispatcher</a:t>
            </a:r>
          </a:p>
        </p:txBody>
      </p:sp>
      <p:cxnSp>
        <p:nvCxnSpPr>
          <p:cNvPr id="44" name="Straight Connector 43">
            <a:extLst>
              <a:ext uri="{FF2B5EF4-FFF2-40B4-BE49-F238E27FC236}">
                <a16:creationId xmlns:a16="http://schemas.microsoft.com/office/drawing/2014/main" id="{8DDE4C28-141E-5441-A45C-FF22A52004F9}"/>
              </a:ext>
            </a:extLst>
          </p:cNvPr>
          <p:cNvCxnSpPr>
            <a:cxnSpLocks/>
          </p:cNvCxnSpPr>
          <p:nvPr/>
        </p:nvCxnSpPr>
        <p:spPr>
          <a:xfrm>
            <a:off x="16500646" y="6438632"/>
            <a:ext cx="0" cy="51080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5" name="Straight Connector 44">
            <a:extLst>
              <a:ext uri="{FF2B5EF4-FFF2-40B4-BE49-F238E27FC236}">
                <a16:creationId xmlns:a16="http://schemas.microsoft.com/office/drawing/2014/main" id="{48E1A65B-1A8B-BA42-BF39-C75AFCE284D3}"/>
              </a:ext>
            </a:extLst>
          </p:cNvPr>
          <p:cNvCxnSpPr>
            <a:cxnSpLocks/>
          </p:cNvCxnSpPr>
          <p:nvPr/>
        </p:nvCxnSpPr>
        <p:spPr>
          <a:xfrm flipH="1" flipV="1">
            <a:off x="12958263" y="8746841"/>
            <a:ext cx="1110884" cy="28688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9" name="Rectangle 48">
            <a:extLst>
              <a:ext uri="{FF2B5EF4-FFF2-40B4-BE49-F238E27FC236}">
                <a16:creationId xmlns:a16="http://schemas.microsoft.com/office/drawing/2014/main" id="{70CBF02C-1E37-8544-B078-358D689421A9}"/>
              </a:ext>
            </a:extLst>
          </p:cNvPr>
          <p:cNvSpPr/>
          <p:nvPr/>
        </p:nvSpPr>
        <p:spPr>
          <a:xfrm>
            <a:off x="14308630" y="5131211"/>
            <a:ext cx="4374787" cy="130742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/>
              <a:t>Reducers</a:t>
            </a:r>
          </a:p>
        </p:txBody>
      </p:sp>
      <p:cxnSp>
        <p:nvCxnSpPr>
          <p:cNvPr id="53" name="Straight Connector 52">
            <a:extLst>
              <a:ext uri="{FF2B5EF4-FFF2-40B4-BE49-F238E27FC236}">
                <a16:creationId xmlns:a16="http://schemas.microsoft.com/office/drawing/2014/main" id="{7E767D49-EFBB-CE4A-88C1-CD6FA83C6E86}"/>
              </a:ext>
            </a:extLst>
          </p:cNvPr>
          <p:cNvCxnSpPr>
            <a:cxnSpLocks/>
          </p:cNvCxnSpPr>
          <p:nvPr/>
        </p:nvCxnSpPr>
        <p:spPr>
          <a:xfrm>
            <a:off x="18683417" y="5427325"/>
            <a:ext cx="827251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57" name="Straight Connector 56">
            <a:extLst>
              <a:ext uri="{FF2B5EF4-FFF2-40B4-BE49-F238E27FC236}">
                <a16:creationId xmlns:a16="http://schemas.microsoft.com/office/drawing/2014/main" id="{22DBA878-3445-AD44-94E9-FD5B7BC8823A}"/>
              </a:ext>
            </a:extLst>
          </p:cNvPr>
          <p:cNvCxnSpPr>
            <a:cxnSpLocks/>
          </p:cNvCxnSpPr>
          <p:nvPr/>
        </p:nvCxnSpPr>
        <p:spPr>
          <a:xfrm flipH="1">
            <a:off x="18571238" y="5784921"/>
            <a:ext cx="939430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8" name="Straight Connector 37">
            <a:extLst>
              <a:ext uri="{FF2B5EF4-FFF2-40B4-BE49-F238E27FC236}">
                <a16:creationId xmlns:a16="http://schemas.microsoft.com/office/drawing/2014/main" id="{EA01ADCE-DF19-0A4F-A580-8B31A7F8BAEB}"/>
              </a:ext>
            </a:extLst>
          </p:cNvPr>
          <p:cNvCxnSpPr>
            <a:cxnSpLocks/>
            <a:endCxn id="27" idx="2"/>
          </p:cNvCxnSpPr>
          <p:nvPr/>
        </p:nvCxnSpPr>
        <p:spPr>
          <a:xfrm flipV="1">
            <a:off x="9927015" y="6888603"/>
            <a:ext cx="57606" cy="1099818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39" name="Oval 38">
            <a:extLst>
              <a:ext uri="{FF2B5EF4-FFF2-40B4-BE49-F238E27FC236}">
                <a16:creationId xmlns:a16="http://schemas.microsoft.com/office/drawing/2014/main" id="{B138FD8C-E508-584F-9320-867C90A83335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2783521897"/>
      </p:ext>
    </p:extLst>
  </p:cSld>
  <p:clrMapOvr>
    <a:masterClrMapping/>
  </p:clrMapOvr>
  <p:transition spd="med"/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6606987" cy="2286000"/>
          </a:xfrm>
        </p:spPr>
        <p:txBody>
          <a:bodyPr/>
          <a:lstStyle/>
          <a:p>
            <a:r>
              <a:rPr lang="en-US" dirty="0"/>
              <a:t>Simple Redux structure in C#</a:t>
            </a: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DDF2154B-49FC-0344-9BDE-BFBED4F3448A}"/>
              </a:ext>
            </a:extLst>
          </p:cNvPr>
          <p:cNvSpPr/>
          <p:nvPr/>
        </p:nvSpPr>
        <p:spPr>
          <a:xfrm>
            <a:off x="1335024" y="2116464"/>
            <a:ext cx="18420543" cy="10433625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Store</a:t>
            </a:r>
            <a:b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32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IReducer</a:t>
            </a:r>
            <a: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  <a:t>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_reducer =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Reducer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State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currentState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event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Action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&lt;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&gt; </a:t>
            </a:r>
            <a:r>
              <a:rPr lang="en-AU" sz="3200" b="0" dirty="0" err="1">
                <a:solidFill>
                  <a:srgbClr val="4EC9B0"/>
                </a:solidFill>
                <a:latin typeface="Menlo" panose="020B0609030804020204" pitchFamily="49" charset="0"/>
              </a:rPr>
              <a:t>StateChanged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void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Dispatch(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IAction</a:t>
            </a:r>
            <a: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  <a:t>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action)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{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    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currentState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= 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reducer.Reduce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currentState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, action);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3200" b="0" dirty="0" err="1">
                <a:solidFill>
                  <a:srgbClr val="4EC9B0"/>
                </a:solidFill>
                <a:latin typeface="Menlo" panose="020B0609030804020204" pitchFamily="49" charset="0"/>
              </a:rPr>
              <a:t>StateChanged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?.Invoke(_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currentState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);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interface 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IAction</a:t>
            </a:r>
            <a:b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569CD6"/>
                </a:solidFill>
                <a:latin typeface="Menlo" panose="020B0609030804020204" pitchFamily="49" charset="0"/>
              </a:rPr>
              <a:t>public interface 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IReducer</a:t>
            </a:r>
            <a:b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State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Reduce(</a:t>
            </a:r>
            <a:r>
              <a:rPr lang="en-AU" sz="3200" b="0" dirty="0">
                <a:solidFill>
                  <a:srgbClr val="4EC9B0"/>
                </a:solidFill>
                <a:latin typeface="Menlo" panose="020B0609030804020204" pitchFamily="49" charset="0"/>
              </a:rPr>
              <a:t>State </a:t>
            </a:r>
            <a:r>
              <a:rPr lang="en-AU" sz="3200" b="0" dirty="0" err="1">
                <a:solidFill>
                  <a:srgbClr val="DCDCDC"/>
                </a:solidFill>
                <a:latin typeface="Menlo" panose="020B0609030804020204" pitchFamily="49" charset="0"/>
              </a:rPr>
              <a:t>state,</a:t>
            </a:r>
            <a:r>
              <a:rPr lang="en-AU" sz="3200" b="0" dirty="0" err="1">
                <a:solidFill>
                  <a:srgbClr val="B8D7A3"/>
                </a:solidFill>
                <a:latin typeface="Menlo" panose="020B0609030804020204" pitchFamily="49" charset="0"/>
              </a:rPr>
              <a:t>IAction</a:t>
            </a:r>
            <a:r>
              <a:rPr lang="en-AU" sz="3200" b="0" dirty="0">
                <a:solidFill>
                  <a:srgbClr val="B8D7A3"/>
                </a:solidFill>
                <a:latin typeface="Menlo" panose="020B0609030804020204" pitchFamily="49" charset="0"/>
              </a:rPr>
              <a:t> </a:t>
            </a: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action);</a:t>
            </a:r>
            <a:b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32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</p:txBody>
      </p:sp>
    </p:spTree>
    <p:extLst>
      <p:ext uri="{BB962C8B-B14F-4D97-AF65-F5344CB8AC3E}">
        <p14:creationId xmlns:p14="http://schemas.microsoft.com/office/powerpoint/2010/main" val="3526243916"/>
      </p:ext>
    </p:extLst>
  </p:cSld>
  <p:clrMapOvr>
    <a:masterClrMapping/>
  </p:clrMapOvr>
  <p:transition spd="med"/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Freeform: Shape 31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34" name="Freeform: Shape 33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more code!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10E6DCB2-1FEA-F246-9314-F411835D50EB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2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12946004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3295376" cy="2286000"/>
          </a:xfrm>
        </p:spPr>
        <p:txBody>
          <a:bodyPr/>
          <a:lstStyle/>
          <a:p>
            <a:r>
              <a:rPr lang="en-US" dirty="0"/>
              <a:t>Real project considerations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/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Techniques to help immutability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Async/external services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Performance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Xamarin Forms binding work arounds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Error handling</a:t>
            </a: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Navigation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When to use it? You’ll know!</a:t>
            </a: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3979209132"/>
      </p:ext>
    </p:extLst>
  </p:cSld>
  <p:clrMapOvr>
    <a:masterClrMapping/>
  </p:clrMapOvr>
  <p:transition spd="med"/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More reading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04608" y="2754312"/>
            <a:ext cx="22286912" cy="9432279"/>
          </a:xfrm>
        </p:spPr>
        <p:txBody>
          <a:bodyPr>
            <a:normAutofit/>
          </a:bodyPr>
          <a:lstStyle/>
          <a:p>
            <a:r>
              <a:rPr lang="en-AU" dirty="0">
                <a:sym typeface="Segoe UI"/>
              </a:rPr>
              <a:t>General/JS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4"/>
              </a:rPr>
              <a:t>https://redux.js.org/</a:t>
            </a:r>
            <a:endParaRPr lang="en-NZ" dirty="0"/>
          </a:p>
          <a:p>
            <a:endParaRPr lang="en-NZ" dirty="0">
              <a:hlinkClick r:id="rId3"/>
            </a:endParaRPr>
          </a:p>
          <a:p>
            <a:r>
              <a:rPr lang="en-US" dirty="0">
                <a:sym typeface="Segoe UI"/>
              </a:rPr>
              <a:t>C#</a:t>
            </a:r>
            <a:endParaRPr lang="en-NZ" dirty="0">
              <a:hlinkClick r:id="rId3"/>
            </a:endParaRPr>
          </a:p>
          <a:p>
            <a:r>
              <a:rPr lang="en-NZ" dirty="0">
                <a:hlinkClick r:id="rId3"/>
              </a:rPr>
              <a:t>https://medium.com/@to_pe/xamarin-forms-with-redux-part-1-4a3a043cbc41</a:t>
            </a:r>
            <a:endParaRPr lang="en-NZ" dirty="0"/>
          </a:p>
          <a:p>
            <a:r>
              <a:rPr lang="en-NZ" dirty="0">
                <a:hlinkClick r:id="rId5"/>
              </a:rPr>
              <a:t>https://medium.com/pageup-tech/advanced-redux-in-xamarin-part-1-action-creators-19cb257093d2</a:t>
            </a:r>
            <a:endParaRPr lang="en-NZ" dirty="0"/>
          </a:p>
          <a:p>
            <a:r>
              <a:rPr lang="en-NZ" dirty="0">
                <a:hlinkClick r:id="rId6"/>
              </a:rPr>
              <a:t>https://spin.atomicobject.com/2017/03/13/adapting-redux-c-sharp-xamarin/</a:t>
            </a:r>
            <a:endParaRPr lang="en-NZ" dirty="0"/>
          </a:p>
          <a:p>
            <a:endParaRPr lang="en-US" dirty="0"/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0C601D63-219B-4847-976E-17170F780CF7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62409896"/>
      </p:ext>
    </p:extLst>
  </p:cSld>
  <p:clrMapOvr>
    <a:masterClrMapping/>
  </p:clrMapOvr>
  <p:transition spd="med"/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5791442" cy="2286000"/>
          </a:xfrm>
        </p:spPr>
        <p:txBody>
          <a:bodyPr/>
          <a:lstStyle/>
          <a:p>
            <a:r>
              <a:rPr lang="en-US" dirty="0"/>
              <a:t>Other amazing Xamarin stuff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330595"/>
          </a:xfrm>
        </p:spPr>
        <p:txBody>
          <a:bodyPr>
            <a:normAutofit/>
          </a:bodyPr>
          <a:lstStyle/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AOT Startup Profiling for Android</a:t>
            </a:r>
          </a:p>
          <a:p>
            <a:r>
              <a:rPr lang="en-NZ" dirty="0">
                <a:hlinkClick r:id="rId3"/>
              </a:rPr>
              <a:t>https://devblogs.microsoft.com/xamarin/faster-startup-times-with-startup-tracing-on-android/</a:t>
            </a:r>
            <a:endParaRPr lang="en-NZ" dirty="0"/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 err="1">
                <a:latin typeface="Segoe UI Light" charset="0"/>
                <a:ea typeface="Segoe UI Light" charset="0"/>
                <a:cs typeface="Segoe UI Light" charset="0"/>
              </a:rPr>
              <a:t>AndroidX</a:t>
            </a: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/Jetpack preview</a:t>
            </a:r>
          </a:p>
          <a:p>
            <a:r>
              <a:rPr lang="en-NZ" dirty="0">
                <a:hlinkClick r:id="rId4"/>
              </a:rPr>
              <a:t>https://devblogs.microsoft.com/xamarin/androidx-for-xamarin/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Hot Reload for Xamarin Forms preview</a:t>
            </a:r>
          </a:p>
          <a:p>
            <a:r>
              <a:rPr lang="en-NZ" dirty="0">
                <a:hlinkClick r:id="rId5"/>
              </a:rPr>
              <a:t>https://devblogs.microsoft.com/xamarin/xaml-hot-reload/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sym typeface="Segoe UI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F5E3B486-C06C-0F4B-B8CF-1B88E3450632}"/>
              </a:ext>
            </a:extLst>
          </p:cNvPr>
          <p:cNvSpPr/>
          <p:nvPr/>
        </p:nvSpPr>
        <p:spPr>
          <a:xfrm>
            <a:off x="22716574" y="790871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87C91FA3-B442-2440-BB2D-751EBB1D343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9234528" y="8817429"/>
            <a:ext cx="4855558" cy="432549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7237361"/>
      </p:ext>
    </p:extLst>
  </p:cSld>
  <p:clrMapOvr>
    <a:masterClrMapping/>
  </p:clrMapOvr>
  <p:transition spd="med"/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pPr algn="ctr"/>
            <a:r>
              <a:rPr lang="en-US" dirty="0">
                <a:solidFill>
                  <a:srgbClr val="4FCAE6"/>
                </a:solidFill>
              </a:rPr>
              <a:t>Thanks!</a:t>
            </a:r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6F03D455-F49B-6F46-B0E8-F559B8E90B21}"/>
              </a:ext>
            </a:extLst>
          </p:cNvPr>
          <p:cNvSpPr/>
          <p:nvPr/>
        </p:nvSpPr>
        <p:spPr>
          <a:xfrm>
            <a:off x="7133787" y="9579487"/>
            <a:ext cx="11367214" cy="78483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NZ" dirty="0">
                <a:hlinkClick r:id="rId2"/>
              </a:rPr>
              <a:t>https://github.com/llevera/AklXamarin.Redux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9709583"/>
      </p:ext>
    </p:extLst>
  </p:cSld>
  <p:clrMapOvr>
    <a:masterClrMapping/>
  </p:clrMapOvr>
  <p:transition spd="med"/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2B395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4" y="100584"/>
            <a:ext cx="16557560" cy="2286000"/>
          </a:xfrm>
        </p:spPr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What to expect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6EFC436-BE72-084C-B2C7-75061583051A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2593268" y="2839471"/>
            <a:ext cx="21120172" cy="8899448"/>
          </a:xfrm>
        </p:spPr>
        <p:txBody>
          <a:bodyPr/>
          <a:lstStyle/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Beginner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Developing, building and running a Xamarin Forms MVVM app 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Intermediate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Potential problems with more complex MVVM apps, intro to Redux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Experienced</a:t>
            </a: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Considerations when using Redux in real projects</a:t>
            </a:r>
          </a:p>
          <a:p>
            <a:pPr defTabSz="825500" latinLnBrk="1" hangingPunct="0">
              <a:spcBef>
                <a:spcPts val="0"/>
              </a:spcBef>
            </a:pPr>
            <a:r>
              <a:rPr lang="en-US" dirty="0"/>
              <a:t>Other amazing Xamarin stuff</a:t>
            </a:r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/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sym typeface="Segoe UI"/>
            </a:endParaRPr>
          </a:p>
          <a:p>
            <a:pPr defTabSz="825500" latinLnBrk="1" hangingPunct="0">
              <a:spcBef>
                <a:spcPts val="0"/>
              </a:spcBef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</p:txBody>
      </p:sp>
      <p:sp>
        <p:nvSpPr>
          <p:cNvPr id="15" name="Oval 14">
            <a:extLst>
              <a:ext uri="{FF2B5EF4-FFF2-40B4-BE49-F238E27FC236}">
                <a16:creationId xmlns:a16="http://schemas.microsoft.com/office/drawing/2014/main" id="{E767DCB3-2B57-574D-B466-12FFB987C4CF}"/>
              </a:ext>
            </a:extLst>
          </p:cNvPr>
          <p:cNvSpPr/>
          <p:nvPr/>
        </p:nvSpPr>
        <p:spPr>
          <a:xfrm>
            <a:off x="1319542" y="3129360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6" name="Oval 15">
            <a:extLst>
              <a:ext uri="{FF2B5EF4-FFF2-40B4-BE49-F238E27FC236}">
                <a16:creationId xmlns:a16="http://schemas.microsoft.com/office/drawing/2014/main" id="{9B717FAC-0BBE-DB4C-A44C-9625C62E3ADA}"/>
              </a:ext>
            </a:extLst>
          </p:cNvPr>
          <p:cNvSpPr/>
          <p:nvPr/>
        </p:nvSpPr>
        <p:spPr>
          <a:xfrm>
            <a:off x="1319542" y="5597416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27" name="Oval 26">
            <a:extLst>
              <a:ext uri="{FF2B5EF4-FFF2-40B4-BE49-F238E27FC236}">
                <a16:creationId xmlns:a16="http://schemas.microsoft.com/office/drawing/2014/main" id="{20CB82BB-3831-6546-97B7-624E84DEC909}"/>
              </a:ext>
            </a:extLst>
          </p:cNvPr>
          <p:cNvSpPr/>
          <p:nvPr/>
        </p:nvSpPr>
        <p:spPr>
          <a:xfrm>
            <a:off x="1319542" y="8065473"/>
            <a:ext cx="905426" cy="905426"/>
          </a:xfrm>
          <a:prstGeom prst="ellipse">
            <a:avLst/>
          </a:prstGeom>
          <a:solidFill>
            <a:srgbClr val="1FAEC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3</a:t>
            </a:r>
          </a:p>
        </p:txBody>
      </p:sp>
    </p:spTree>
    <p:extLst>
      <p:ext uri="{BB962C8B-B14F-4D97-AF65-F5344CB8AC3E}">
        <p14:creationId xmlns:p14="http://schemas.microsoft.com/office/powerpoint/2010/main" val="1585911315"/>
      </p:ext>
    </p:extLst>
  </p:cSld>
  <p:clrMapOvr>
    <a:masterClrMapping/>
  </p:clrMapOvr>
  <p:transition spd="med"/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MVVM app</a:t>
            </a:r>
          </a:p>
        </p:txBody>
      </p:sp>
      <p:sp>
        <p:nvSpPr>
          <p:cNvPr id="6" name="Oval 5">
            <a:extLst>
              <a:ext uri="{FF2B5EF4-FFF2-40B4-BE49-F238E27FC236}">
                <a16:creationId xmlns:a16="http://schemas.microsoft.com/office/drawing/2014/main" id="{B9379315-9B7E-3941-A457-141F271699B0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8774112" cy="9432279"/>
          </a:xfrm>
        </p:spPr>
        <p:txBody>
          <a:bodyPr/>
          <a:lstStyle/>
          <a:p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F4606C38-4575-6541-9549-0535C2B1336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563100" y="1168400"/>
            <a:ext cx="5257800" cy="11379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6285883"/>
      </p:ext>
    </p:extLst>
  </p:cSld>
  <p:clrMapOvr>
    <a:masterClrMapping/>
  </p:clrMapOvr>
  <p:transition spd="med"/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>
                <a:solidFill>
                  <a:schemeClr val="bg1"/>
                </a:solidFill>
              </a:rPr>
              <a:t>MVVM </a:t>
            </a:r>
            <a:r>
              <a:rPr lang="en-US" dirty="0"/>
              <a:t>app structure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8" name="Oval 7">
            <a:extLst>
              <a:ext uri="{FF2B5EF4-FFF2-40B4-BE49-F238E27FC236}">
                <a16:creationId xmlns:a16="http://schemas.microsoft.com/office/drawing/2014/main" id="{803CA19E-BD88-AA41-9B89-1C1CFB242E6D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1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96DE5144-F4D4-8F49-888D-48250C483AA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79867" y="2386584"/>
            <a:ext cx="4450226" cy="9631406"/>
          </a:xfrm>
          <a:prstGeom prst="rect">
            <a:avLst/>
          </a:prstGeom>
        </p:spPr>
      </p:pic>
      <p:cxnSp>
        <p:nvCxnSpPr>
          <p:cNvPr id="13" name="Straight Connector 12">
            <a:extLst>
              <a:ext uri="{FF2B5EF4-FFF2-40B4-BE49-F238E27FC236}">
                <a16:creationId xmlns:a16="http://schemas.microsoft.com/office/drawing/2014/main" id="{040454AF-A542-414A-9550-134802917B71}"/>
              </a:ext>
            </a:extLst>
          </p:cNvPr>
          <p:cNvCxnSpPr>
            <a:cxnSpLocks/>
          </p:cNvCxnSpPr>
          <p:nvPr/>
        </p:nvCxnSpPr>
        <p:spPr>
          <a:xfrm flipH="1">
            <a:off x="6054807" y="9158716"/>
            <a:ext cx="1056971" cy="0"/>
          </a:xfrm>
          <a:prstGeom prst="line">
            <a:avLst/>
          </a:prstGeom>
          <a:noFill/>
          <a:ln w="76200">
            <a:solidFill>
              <a:schemeClr val="bg2">
                <a:lumMod val="95000"/>
              </a:schemeClr>
            </a:solidFill>
            <a:prstDash val="sysDot"/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4" name="Rectangle 13">
            <a:extLst>
              <a:ext uri="{FF2B5EF4-FFF2-40B4-BE49-F238E27FC236}">
                <a16:creationId xmlns:a16="http://schemas.microsoft.com/office/drawing/2014/main" id="{19F7DA1D-8655-4A42-BC5B-768EA7345A2F}"/>
              </a:ext>
            </a:extLst>
          </p:cNvPr>
          <p:cNvSpPr/>
          <p:nvPr/>
        </p:nvSpPr>
        <p:spPr>
          <a:xfrm>
            <a:off x="7209496" y="403229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cxnSp>
        <p:nvCxnSpPr>
          <p:cNvPr id="15" name="Straight Connector 14">
            <a:extLst>
              <a:ext uri="{FF2B5EF4-FFF2-40B4-BE49-F238E27FC236}">
                <a16:creationId xmlns:a16="http://schemas.microsoft.com/office/drawing/2014/main" id="{228E5513-82F2-184B-98C6-FFC8189B457D}"/>
              </a:ext>
            </a:extLst>
          </p:cNvPr>
          <p:cNvCxnSpPr>
            <a:cxnSpLocks/>
          </p:cNvCxnSpPr>
          <p:nvPr/>
        </p:nvCxnSpPr>
        <p:spPr>
          <a:xfrm flipH="1">
            <a:off x="6030093" y="4544342"/>
            <a:ext cx="1056971" cy="0"/>
          </a:xfrm>
          <a:prstGeom prst="line">
            <a:avLst/>
          </a:prstGeom>
          <a:noFill/>
          <a:ln w="76200">
            <a:solidFill>
              <a:schemeClr val="bg2">
                <a:lumMod val="95000"/>
              </a:schemeClr>
            </a:solidFill>
            <a:prstDash val="sysDot"/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16" name="Rectangle 15">
            <a:extLst>
              <a:ext uri="{FF2B5EF4-FFF2-40B4-BE49-F238E27FC236}">
                <a16:creationId xmlns:a16="http://schemas.microsoft.com/office/drawing/2014/main" id="{D26E68DE-C2AE-FF4A-BB13-22F87A1FAC83}"/>
              </a:ext>
            </a:extLst>
          </p:cNvPr>
          <p:cNvSpPr/>
          <p:nvPr/>
        </p:nvSpPr>
        <p:spPr>
          <a:xfrm>
            <a:off x="6788225" y="2693577"/>
            <a:ext cx="10190290" cy="9096011"/>
          </a:xfrm>
          <a:prstGeom prst="rect">
            <a:avLst/>
          </a:prstGeom>
          <a:noFill/>
          <a:ln w="38100">
            <a:solidFill>
              <a:srgbClr val="A3B3C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BankingPageViewModel</a:t>
            </a:r>
            <a:endParaRPr lang="en-US" dirty="0"/>
          </a:p>
        </p:txBody>
      </p:sp>
      <p:cxnSp>
        <p:nvCxnSpPr>
          <p:cNvPr id="17" name="Straight Connector 16">
            <a:extLst>
              <a:ext uri="{FF2B5EF4-FFF2-40B4-BE49-F238E27FC236}">
                <a16:creationId xmlns:a16="http://schemas.microsoft.com/office/drawing/2014/main" id="{F3929388-7F0C-A844-A9A0-DE538F58543E}"/>
              </a:ext>
            </a:extLst>
          </p:cNvPr>
          <p:cNvCxnSpPr>
            <a:cxnSpLocks/>
          </p:cNvCxnSpPr>
          <p:nvPr/>
        </p:nvCxnSpPr>
        <p:spPr>
          <a:xfrm flipH="1">
            <a:off x="6030093" y="3108023"/>
            <a:ext cx="733418" cy="0"/>
          </a:xfrm>
          <a:prstGeom prst="line">
            <a:avLst/>
          </a:prstGeom>
          <a:noFill/>
          <a:ln w="76200">
            <a:solidFill>
              <a:schemeClr val="bg2">
                <a:lumMod val="95000"/>
              </a:schemeClr>
            </a:solidFill>
            <a:prstDash val="sysDot"/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21" name="Rectangle 20">
            <a:extLst>
              <a:ext uri="{FF2B5EF4-FFF2-40B4-BE49-F238E27FC236}">
                <a16:creationId xmlns:a16="http://schemas.microsoft.com/office/drawing/2014/main" id="{BD92F831-0962-BA41-AABA-5074138197A8}"/>
              </a:ext>
            </a:extLst>
          </p:cNvPr>
          <p:cNvSpPr/>
          <p:nvPr/>
        </p:nvSpPr>
        <p:spPr>
          <a:xfrm>
            <a:off x="11508527" y="6075963"/>
            <a:ext cx="3254589" cy="1098917"/>
          </a:xfrm>
          <a:prstGeom prst="rect">
            <a:avLst/>
          </a:prstGeom>
          <a:solidFill>
            <a:srgbClr val="F56D5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Account</a:t>
            </a:r>
          </a:p>
        </p:txBody>
      </p:sp>
      <p:sp>
        <p:nvSpPr>
          <p:cNvPr id="22" name="Rectangle 21">
            <a:extLst>
              <a:ext uri="{FF2B5EF4-FFF2-40B4-BE49-F238E27FC236}">
                <a16:creationId xmlns:a16="http://schemas.microsoft.com/office/drawing/2014/main" id="{E8990C8D-F40E-094F-90AA-271AF1420633}"/>
              </a:ext>
            </a:extLst>
          </p:cNvPr>
          <p:cNvSpPr/>
          <p:nvPr/>
        </p:nvSpPr>
        <p:spPr>
          <a:xfrm>
            <a:off x="11632091" y="6001820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3" name="Rectangle 22">
            <a:extLst>
              <a:ext uri="{FF2B5EF4-FFF2-40B4-BE49-F238E27FC236}">
                <a16:creationId xmlns:a16="http://schemas.microsoft.com/office/drawing/2014/main" id="{148D7AD1-F379-C74A-85AB-090573BF97FE}"/>
              </a:ext>
            </a:extLst>
          </p:cNvPr>
          <p:cNvSpPr/>
          <p:nvPr/>
        </p:nvSpPr>
        <p:spPr>
          <a:xfrm>
            <a:off x="11730941" y="5902963"/>
            <a:ext cx="3205163" cy="1098917"/>
          </a:xfrm>
          <a:prstGeom prst="rect">
            <a:avLst/>
          </a:prstGeom>
          <a:noFill/>
          <a:ln w="38100">
            <a:solidFill>
              <a:srgbClr val="F56D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4" name="Rectangle 23">
            <a:extLst>
              <a:ext uri="{FF2B5EF4-FFF2-40B4-BE49-F238E27FC236}">
                <a16:creationId xmlns:a16="http://schemas.microsoft.com/office/drawing/2014/main" id="{65168952-298E-1C4A-97A7-831340248C18}"/>
              </a:ext>
            </a:extLst>
          </p:cNvPr>
          <p:cNvSpPr/>
          <p:nvPr/>
        </p:nvSpPr>
        <p:spPr>
          <a:xfrm>
            <a:off x="7087064" y="4106437"/>
            <a:ext cx="5665108" cy="1098917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 err="1"/>
              <a:t>TotalViewModel</a:t>
            </a:r>
            <a:endParaRPr lang="en-US" dirty="0"/>
          </a:p>
        </p:txBody>
      </p:sp>
      <p:sp>
        <p:nvSpPr>
          <p:cNvPr id="25" name="Rectangle 24">
            <a:extLst>
              <a:ext uri="{FF2B5EF4-FFF2-40B4-BE49-F238E27FC236}">
                <a16:creationId xmlns:a16="http://schemas.microsoft.com/office/drawing/2014/main" id="{085FE420-B7B3-B840-8CE1-6FA12FB0C4F9}"/>
              </a:ext>
            </a:extLst>
          </p:cNvPr>
          <p:cNvSpPr/>
          <p:nvPr/>
        </p:nvSpPr>
        <p:spPr>
          <a:xfrm>
            <a:off x="7312468" y="3937554"/>
            <a:ext cx="5616818" cy="1098917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6" name="Rectangle 25">
            <a:extLst>
              <a:ext uri="{FF2B5EF4-FFF2-40B4-BE49-F238E27FC236}">
                <a16:creationId xmlns:a16="http://schemas.microsoft.com/office/drawing/2014/main" id="{05760801-B793-9E48-88B7-D45F875B9900}"/>
              </a:ext>
            </a:extLst>
          </p:cNvPr>
          <p:cNvSpPr/>
          <p:nvPr/>
        </p:nvSpPr>
        <p:spPr>
          <a:xfrm>
            <a:off x="7201553" y="8535650"/>
            <a:ext cx="5616818" cy="2116348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7" name="Rectangle 26">
            <a:extLst>
              <a:ext uri="{FF2B5EF4-FFF2-40B4-BE49-F238E27FC236}">
                <a16:creationId xmlns:a16="http://schemas.microsoft.com/office/drawing/2014/main" id="{C1C092E1-67D6-674F-BFB6-1ADF74755928}"/>
              </a:ext>
            </a:extLst>
          </p:cNvPr>
          <p:cNvSpPr/>
          <p:nvPr/>
        </p:nvSpPr>
        <p:spPr>
          <a:xfrm>
            <a:off x="7111778" y="8609792"/>
            <a:ext cx="5665108" cy="2191948"/>
          </a:xfrm>
          <a:prstGeom prst="rect">
            <a:avLst/>
          </a:prstGeom>
          <a:solidFill>
            <a:srgbClr val="4FCAE6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t"/>
          <a:lstStyle/>
          <a:p>
            <a:pPr algn="ctr" defTabSz="825500" rtl="0"/>
            <a:r>
              <a:rPr lang="en-US" dirty="0" err="1"/>
              <a:t>AccountViewModel</a:t>
            </a:r>
            <a:endParaRPr lang="en-US" dirty="0"/>
          </a:p>
        </p:txBody>
      </p:sp>
      <p:sp>
        <p:nvSpPr>
          <p:cNvPr id="28" name="Rectangle 27">
            <a:extLst>
              <a:ext uri="{FF2B5EF4-FFF2-40B4-BE49-F238E27FC236}">
                <a16:creationId xmlns:a16="http://schemas.microsoft.com/office/drawing/2014/main" id="{E859AB25-932A-A441-AD18-8FEFAFBFB379}"/>
              </a:ext>
            </a:extLst>
          </p:cNvPr>
          <p:cNvSpPr/>
          <p:nvPr/>
        </p:nvSpPr>
        <p:spPr>
          <a:xfrm>
            <a:off x="7337182" y="8416196"/>
            <a:ext cx="5616818" cy="2205293"/>
          </a:xfrm>
          <a:prstGeom prst="rect">
            <a:avLst/>
          </a:prstGeom>
          <a:noFill/>
          <a:ln w="38100">
            <a:solidFill>
              <a:srgbClr val="4FCAE6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 dirty="0"/>
          </a:p>
        </p:txBody>
      </p:sp>
      <p:sp>
        <p:nvSpPr>
          <p:cNvPr id="29" name="Rectangle 28">
            <a:extLst>
              <a:ext uri="{FF2B5EF4-FFF2-40B4-BE49-F238E27FC236}">
                <a16:creationId xmlns:a16="http://schemas.microsoft.com/office/drawing/2014/main" id="{5549EDF8-90DB-4F45-B0CB-8427C57E48A8}"/>
              </a:ext>
            </a:extLst>
          </p:cNvPr>
          <p:cNvSpPr/>
          <p:nvPr/>
        </p:nvSpPr>
        <p:spPr>
          <a:xfrm>
            <a:off x="17489188" y="5752294"/>
            <a:ext cx="4060538" cy="1321529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r>
              <a:rPr lang="en-US" dirty="0"/>
              <a:t>Data Store</a:t>
            </a:r>
          </a:p>
        </p:txBody>
      </p:sp>
      <p:sp>
        <p:nvSpPr>
          <p:cNvPr id="30" name="Rounded Rectangle 28">
            <a:extLst>
              <a:ext uri="{FF2B5EF4-FFF2-40B4-BE49-F238E27FC236}">
                <a16:creationId xmlns:a16="http://schemas.microsoft.com/office/drawing/2014/main" id="{9C065165-B5A2-6645-A6FA-75465A384585}"/>
              </a:ext>
            </a:extLst>
          </p:cNvPr>
          <p:cNvSpPr/>
          <p:nvPr/>
        </p:nvSpPr>
        <p:spPr>
          <a:xfrm rot="5400000" flipH="1">
            <a:off x="16005812" y="2291330"/>
            <a:ext cx="2423442" cy="4562857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2" name="Straight Connector 31">
            <a:extLst>
              <a:ext uri="{FF2B5EF4-FFF2-40B4-BE49-F238E27FC236}">
                <a16:creationId xmlns:a16="http://schemas.microsoft.com/office/drawing/2014/main" id="{D8272DE2-B79F-154C-A6AA-A39F805BBFE7}"/>
              </a:ext>
            </a:extLst>
          </p:cNvPr>
          <p:cNvCxnSpPr>
            <a:cxnSpLocks/>
          </p:cNvCxnSpPr>
          <p:nvPr/>
        </p:nvCxnSpPr>
        <p:spPr>
          <a:xfrm flipH="1">
            <a:off x="14936104" y="6551568"/>
            <a:ext cx="2553084" cy="0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4" name="Straight Connector 33">
            <a:extLst>
              <a:ext uri="{FF2B5EF4-FFF2-40B4-BE49-F238E27FC236}">
                <a16:creationId xmlns:a16="http://schemas.microsoft.com/office/drawing/2014/main" id="{FD565DED-CBF7-1D44-AF8C-CD3E280DB1D1}"/>
              </a:ext>
            </a:extLst>
          </p:cNvPr>
          <p:cNvCxnSpPr>
            <a:cxnSpLocks/>
          </p:cNvCxnSpPr>
          <p:nvPr/>
        </p:nvCxnSpPr>
        <p:spPr>
          <a:xfrm flipH="1">
            <a:off x="12554465" y="7249023"/>
            <a:ext cx="897057" cy="116717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43" name="Straight Connector 42">
            <a:extLst>
              <a:ext uri="{FF2B5EF4-FFF2-40B4-BE49-F238E27FC236}">
                <a16:creationId xmlns:a16="http://schemas.microsoft.com/office/drawing/2014/main" id="{B5E0BF2A-2815-164A-A95A-F4B5BA8169E6}"/>
              </a:ext>
            </a:extLst>
          </p:cNvPr>
          <p:cNvCxnSpPr>
            <a:cxnSpLocks/>
          </p:cNvCxnSpPr>
          <p:nvPr/>
        </p:nvCxnSpPr>
        <p:spPr>
          <a:xfrm>
            <a:off x="4474029" y="9707641"/>
            <a:ext cx="2863153" cy="618249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47" name="TextBox 46">
            <a:extLst>
              <a:ext uri="{FF2B5EF4-FFF2-40B4-BE49-F238E27FC236}">
                <a16:creationId xmlns:a16="http://schemas.microsoft.com/office/drawing/2014/main" id="{C55FAF88-02D9-344C-B925-B22C69ED2788}"/>
              </a:ext>
            </a:extLst>
          </p:cNvPr>
          <p:cNvSpPr txBox="1"/>
          <p:nvPr/>
        </p:nvSpPr>
        <p:spPr>
          <a:xfrm>
            <a:off x="7337182" y="9619764"/>
            <a:ext cx="3639138" cy="176971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sz="3200" i="1" dirty="0" err="1">
                <a:solidFill>
                  <a:schemeClr val="bg1"/>
                </a:solidFill>
              </a:rPr>
              <a:t>DepositCommand</a:t>
            </a:r>
            <a:endParaRPr lang="en-US" sz="3200" i="1" dirty="0">
              <a:solidFill>
                <a:schemeClr val="bg1"/>
              </a:solidFill>
            </a:endParaRPr>
          </a:p>
          <a:p>
            <a:r>
              <a:rPr lang="en-US" sz="3200" i="1" dirty="0" err="1">
                <a:solidFill>
                  <a:schemeClr val="bg1"/>
                </a:solidFill>
              </a:rPr>
              <a:t>WithdrawCommand</a:t>
            </a:r>
            <a:endParaRPr lang="en-US" sz="3200" i="1" dirty="0">
              <a:solidFill>
                <a:schemeClr val="bg1"/>
              </a:solidFill>
            </a:endParaRPr>
          </a:p>
          <a:p>
            <a:endParaRPr lang="en-US" dirty="0">
              <a:solidFill>
                <a:schemeClr val="bg1"/>
              </a:solidFill>
            </a:endParaRPr>
          </a:p>
        </p:txBody>
      </p:sp>
      <p:cxnSp>
        <p:nvCxnSpPr>
          <p:cNvPr id="48" name="Straight Connector 47">
            <a:extLst>
              <a:ext uri="{FF2B5EF4-FFF2-40B4-BE49-F238E27FC236}">
                <a16:creationId xmlns:a16="http://schemas.microsoft.com/office/drawing/2014/main" id="{626A0B6B-1CF5-8846-8E49-A136948AF0B6}"/>
              </a:ext>
            </a:extLst>
          </p:cNvPr>
          <p:cNvCxnSpPr>
            <a:cxnSpLocks/>
          </p:cNvCxnSpPr>
          <p:nvPr/>
        </p:nvCxnSpPr>
        <p:spPr>
          <a:xfrm flipH="1" flipV="1">
            <a:off x="7312468" y="5205355"/>
            <a:ext cx="46696" cy="4549642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sp>
        <p:nvSpPr>
          <p:cNvPr id="55" name="Rectangle 54">
            <a:extLst>
              <a:ext uri="{FF2B5EF4-FFF2-40B4-BE49-F238E27FC236}">
                <a16:creationId xmlns:a16="http://schemas.microsoft.com/office/drawing/2014/main" id="{C31F3441-351F-3E4E-989C-5609054C94FA}"/>
              </a:ext>
            </a:extLst>
          </p:cNvPr>
          <p:cNvSpPr/>
          <p:nvPr/>
        </p:nvSpPr>
        <p:spPr>
          <a:xfrm>
            <a:off x="7413959" y="6376341"/>
            <a:ext cx="2488182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UpdateTotals</a:t>
            </a:r>
            <a:endParaRPr lang="en-US" sz="3200" dirty="0"/>
          </a:p>
        </p:txBody>
      </p:sp>
      <p:sp>
        <p:nvSpPr>
          <p:cNvPr id="56" name="Rectangle 55">
            <a:extLst>
              <a:ext uri="{FF2B5EF4-FFF2-40B4-BE49-F238E27FC236}">
                <a16:creationId xmlns:a16="http://schemas.microsoft.com/office/drawing/2014/main" id="{D9F95419-0AC9-A742-B7BE-83A47CC7B951}"/>
              </a:ext>
            </a:extLst>
          </p:cNvPr>
          <p:cNvSpPr/>
          <p:nvPr/>
        </p:nvSpPr>
        <p:spPr>
          <a:xfrm>
            <a:off x="14185063" y="3769155"/>
            <a:ext cx="2545890" cy="584775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/>
            <a:r>
              <a:rPr lang="en-US" sz="3200" i="1" dirty="0" err="1">
                <a:solidFill>
                  <a:schemeClr val="bg1"/>
                </a:solidFill>
              </a:rPr>
              <a:t>LoadAccounts</a:t>
            </a:r>
            <a:endParaRPr lang="en-US" sz="3200" dirty="0"/>
          </a:p>
        </p:txBody>
      </p:sp>
      <p:sp>
        <p:nvSpPr>
          <p:cNvPr id="31" name="Rounded Rectangle 28">
            <a:extLst>
              <a:ext uri="{FF2B5EF4-FFF2-40B4-BE49-F238E27FC236}">
                <a16:creationId xmlns:a16="http://schemas.microsoft.com/office/drawing/2014/main" id="{6802491D-4B6F-8A4C-8BF5-07B4941CF66A}"/>
              </a:ext>
            </a:extLst>
          </p:cNvPr>
          <p:cNvSpPr/>
          <p:nvPr/>
        </p:nvSpPr>
        <p:spPr>
          <a:xfrm rot="16684934" flipH="1" flipV="1">
            <a:off x="10964442" y="9346748"/>
            <a:ext cx="705805" cy="816498"/>
          </a:xfrm>
          <a:custGeom>
            <a:avLst/>
            <a:gdLst>
              <a:gd name="connsiteX0" fmla="*/ 0 w 3204701"/>
              <a:gd name="connsiteY0" fmla="*/ 534128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8" fmla="*/ 0 w 3204701"/>
              <a:gd name="connsiteY8" fmla="*/ 534128 h 3204701"/>
              <a:gd name="connsiteX0" fmla="*/ 0 w 3204701"/>
              <a:gd name="connsiteY0" fmla="*/ 2670573 h 3204701"/>
              <a:gd name="connsiteX1" fmla="*/ 534128 w 3204701"/>
              <a:gd name="connsiteY1" fmla="*/ 0 h 3204701"/>
              <a:gd name="connsiteX2" fmla="*/ 2670573 w 3204701"/>
              <a:gd name="connsiteY2" fmla="*/ 0 h 3204701"/>
              <a:gd name="connsiteX3" fmla="*/ 3204701 w 3204701"/>
              <a:gd name="connsiteY3" fmla="*/ 534128 h 3204701"/>
              <a:gd name="connsiteX4" fmla="*/ 3204701 w 3204701"/>
              <a:gd name="connsiteY4" fmla="*/ 2670573 h 3204701"/>
              <a:gd name="connsiteX5" fmla="*/ 2670573 w 3204701"/>
              <a:gd name="connsiteY5" fmla="*/ 3204701 h 3204701"/>
              <a:gd name="connsiteX6" fmla="*/ 534128 w 3204701"/>
              <a:gd name="connsiteY6" fmla="*/ 3204701 h 3204701"/>
              <a:gd name="connsiteX7" fmla="*/ 0 w 3204701"/>
              <a:gd name="connsiteY7" fmla="*/ 2670573 h 3204701"/>
              <a:gd name="connsiteX0" fmla="*/ 267056 w 2937629"/>
              <a:gd name="connsiteY0" fmla="*/ 3204701 h 3204701"/>
              <a:gd name="connsiteX1" fmla="*/ 267056 w 2937629"/>
              <a:gd name="connsiteY1" fmla="*/ 0 h 3204701"/>
              <a:gd name="connsiteX2" fmla="*/ 2403501 w 2937629"/>
              <a:gd name="connsiteY2" fmla="*/ 0 h 3204701"/>
              <a:gd name="connsiteX3" fmla="*/ 2937629 w 2937629"/>
              <a:gd name="connsiteY3" fmla="*/ 534128 h 3204701"/>
              <a:gd name="connsiteX4" fmla="*/ 2937629 w 2937629"/>
              <a:gd name="connsiteY4" fmla="*/ 2670573 h 3204701"/>
              <a:gd name="connsiteX5" fmla="*/ 2403501 w 2937629"/>
              <a:gd name="connsiteY5" fmla="*/ 3204701 h 3204701"/>
              <a:gd name="connsiteX6" fmla="*/ 267056 w 2937629"/>
              <a:gd name="connsiteY6" fmla="*/ 3204701 h 3204701"/>
              <a:gd name="connsiteX0" fmla="*/ 267056 w 2937629"/>
              <a:gd name="connsiteY0" fmla="*/ 3204701 h 3296141"/>
              <a:gd name="connsiteX1" fmla="*/ 267056 w 2937629"/>
              <a:gd name="connsiteY1" fmla="*/ 0 h 3296141"/>
              <a:gd name="connsiteX2" fmla="*/ 2403501 w 2937629"/>
              <a:gd name="connsiteY2" fmla="*/ 0 h 3296141"/>
              <a:gd name="connsiteX3" fmla="*/ 2937629 w 2937629"/>
              <a:gd name="connsiteY3" fmla="*/ 534128 h 3296141"/>
              <a:gd name="connsiteX4" fmla="*/ 2937629 w 2937629"/>
              <a:gd name="connsiteY4" fmla="*/ 2670573 h 3296141"/>
              <a:gd name="connsiteX5" fmla="*/ 2403501 w 2937629"/>
              <a:gd name="connsiteY5" fmla="*/ 3204701 h 3296141"/>
              <a:gd name="connsiteX6" fmla="*/ 358496 w 2937629"/>
              <a:gd name="connsiteY6" fmla="*/ 3296141 h 3296141"/>
              <a:gd name="connsiteX0" fmla="*/ 0 w 2670573"/>
              <a:gd name="connsiteY0" fmla="*/ 0 h 3296141"/>
              <a:gd name="connsiteX1" fmla="*/ 2136445 w 2670573"/>
              <a:gd name="connsiteY1" fmla="*/ 0 h 3296141"/>
              <a:gd name="connsiteX2" fmla="*/ 2670573 w 2670573"/>
              <a:gd name="connsiteY2" fmla="*/ 534128 h 3296141"/>
              <a:gd name="connsiteX3" fmla="*/ 2670573 w 2670573"/>
              <a:gd name="connsiteY3" fmla="*/ 2670573 h 3296141"/>
              <a:gd name="connsiteX4" fmla="*/ 2136445 w 2670573"/>
              <a:gd name="connsiteY4" fmla="*/ 3204701 h 3296141"/>
              <a:gd name="connsiteX5" fmla="*/ 91440 w 2670573"/>
              <a:gd name="connsiteY5" fmla="*/ 3296141 h 3296141"/>
              <a:gd name="connsiteX0" fmla="*/ 0 w 2670573"/>
              <a:gd name="connsiteY0" fmla="*/ 0 h 3209056"/>
              <a:gd name="connsiteX1" fmla="*/ 2136445 w 2670573"/>
              <a:gd name="connsiteY1" fmla="*/ 0 h 3209056"/>
              <a:gd name="connsiteX2" fmla="*/ 2670573 w 2670573"/>
              <a:gd name="connsiteY2" fmla="*/ 534128 h 3209056"/>
              <a:gd name="connsiteX3" fmla="*/ 2670573 w 2670573"/>
              <a:gd name="connsiteY3" fmla="*/ 2670573 h 3209056"/>
              <a:gd name="connsiteX4" fmla="*/ 2136445 w 2670573"/>
              <a:gd name="connsiteY4" fmla="*/ 3204701 h 3209056"/>
              <a:gd name="connsiteX5" fmla="*/ 91440 w 2670573"/>
              <a:gd name="connsiteY5" fmla="*/ 3209056 h 3209056"/>
              <a:gd name="connsiteX0" fmla="*/ 0 w 2670573"/>
              <a:gd name="connsiteY0" fmla="*/ 0 h 3223570"/>
              <a:gd name="connsiteX1" fmla="*/ 2136445 w 2670573"/>
              <a:gd name="connsiteY1" fmla="*/ 0 h 3223570"/>
              <a:gd name="connsiteX2" fmla="*/ 2670573 w 2670573"/>
              <a:gd name="connsiteY2" fmla="*/ 534128 h 3223570"/>
              <a:gd name="connsiteX3" fmla="*/ 2670573 w 2670573"/>
              <a:gd name="connsiteY3" fmla="*/ 2670573 h 3223570"/>
              <a:gd name="connsiteX4" fmla="*/ 2136445 w 2670573"/>
              <a:gd name="connsiteY4" fmla="*/ 3204701 h 3223570"/>
              <a:gd name="connsiteX5" fmla="*/ 47897 w 2670573"/>
              <a:gd name="connsiteY5" fmla="*/ 3223570 h 3223570"/>
              <a:gd name="connsiteX0" fmla="*/ 0 w 2670573"/>
              <a:gd name="connsiteY0" fmla="*/ 0 h 3204701"/>
              <a:gd name="connsiteX1" fmla="*/ 2136445 w 2670573"/>
              <a:gd name="connsiteY1" fmla="*/ 0 h 3204701"/>
              <a:gd name="connsiteX2" fmla="*/ 2670573 w 2670573"/>
              <a:gd name="connsiteY2" fmla="*/ 534128 h 3204701"/>
              <a:gd name="connsiteX3" fmla="*/ 2670573 w 2670573"/>
              <a:gd name="connsiteY3" fmla="*/ 2670573 h 3204701"/>
              <a:gd name="connsiteX4" fmla="*/ 2136445 w 2670573"/>
              <a:gd name="connsiteY4" fmla="*/ 3204701 h 3204701"/>
              <a:gd name="connsiteX0" fmla="*/ 0 w 2670573"/>
              <a:gd name="connsiteY0" fmla="*/ 0 h 2670573"/>
              <a:gd name="connsiteX1" fmla="*/ 2136445 w 2670573"/>
              <a:gd name="connsiteY1" fmla="*/ 0 h 2670573"/>
              <a:gd name="connsiteX2" fmla="*/ 2670573 w 2670573"/>
              <a:gd name="connsiteY2" fmla="*/ 534128 h 2670573"/>
              <a:gd name="connsiteX3" fmla="*/ 2670573 w 2670573"/>
              <a:gd name="connsiteY3" fmla="*/ 2670573 h 2670573"/>
              <a:gd name="connsiteX0" fmla="*/ 0 w 1219145"/>
              <a:gd name="connsiteY0" fmla="*/ 14514 h 2670573"/>
              <a:gd name="connsiteX1" fmla="*/ 685017 w 1219145"/>
              <a:gd name="connsiteY1" fmla="*/ 0 h 2670573"/>
              <a:gd name="connsiteX2" fmla="*/ 1219145 w 1219145"/>
              <a:gd name="connsiteY2" fmla="*/ 534128 h 2670573"/>
              <a:gd name="connsiteX3" fmla="*/ 1219145 w 1219145"/>
              <a:gd name="connsiteY3" fmla="*/ 2670573 h 2670573"/>
              <a:gd name="connsiteX0" fmla="*/ 0 w 1161087"/>
              <a:gd name="connsiteY0" fmla="*/ 0 h 2670574"/>
              <a:gd name="connsiteX1" fmla="*/ 626959 w 1161087"/>
              <a:gd name="connsiteY1" fmla="*/ 1 h 2670574"/>
              <a:gd name="connsiteX2" fmla="*/ 1161087 w 1161087"/>
              <a:gd name="connsiteY2" fmla="*/ 534129 h 2670574"/>
              <a:gd name="connsiteX3" fmla="*/ 1161087 w 1161087"/>
              <a:gd name="connsiteY3" fmla="*/ 2670574 h 267057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1161087" h="2670574">
                <a:moveTo>
                  <a:pt x="0" y="0"/>
                </a:moveTo>
                <a:lnTo>
                  <a:pt x="626959" y="1"/>
                </a:lnTo>
                <a:cubicBezTo>
                  <a:pt x="921950" y="1"/>
                  <a:pt x="1161087" y="239138"/>
                  <a:pt x="1161087" y="534129"/>
                </a:cubicBezTo>
                <a:lnTo>
                  <a:pt x="1161087" y="2670574"/>
                </a:lnTo>
              </a:path>
            </a:pathLst>
          </a:custGeom>
          <a:noFill/>
          <a:ln w="76200">
            <a:solidFill>
              <a:schemeClr val="accent5"/>
            </a:solidFill>
            <a:headEnd type="triangle" w="med" len="lg"/>
            <a:tailEnd type="non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cxnSp>
        <p:nvCxnSpPr>
          <p:cNvPr id="33" name="Straight Connector 32">
            <a:extLst>
              <a:ext uri="{FF2B5EF4-FFF2-40B4-BE49-F238E27FC236}">
                <a16:creationId xmlns:a16="http://schemas.microsoft.com/office/drawing/2014/main" id="{15D349D9-0DDF-B641-BA84-13E2FAB77AF7}"/>
              </a:ext>
            </a:extLst>
          </p:cNvPr>
          <p:cNvCxnSpPr>
            <a:cxnSpLocks/>
          </p:cNvCxnSpPr>
          <p:nvPr/>
        </p:nvCxnSpPr>
        <p:spPr>
          <a:xfrm flipH="1" flipV="1">
            <a:off x="12977577" y="4661240"/>
            <a:ext cx="844230" cy="1091054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  <p:cxnSp>
        <p:nvCxnSpPr>
          <p:cNvPr id="35" name="Straight Connector 34">
            <a:extLst>
              <a:ext uri="{FF2B5EF4-FFF2-40B4-BE49-F238E27FC236}">
                <a16:creationId xmlns:a16="http://schemas.microsoft.com/office/drawing/2014/main" id="{2FC14C35-6921-C94F-8789-CECAC5E5FD44}"/>
              </a:ext>
            </a:extLst>
          </p:cNvPr>
          <p:cNvCxnSpPr>
            <a:cxnSpLocks/>
          </p:cNvCxnSpPr>
          <p:nvPr/>
        </p:nvCxnSpPr>
        <p:spPr>
          <a:xfrm flipV="1">
            <a:off x="11632091" y="7294334"/>
            <a:ext cx="922374" cy="1046263"/>
          </a:xfrm>
          <a:prstGeom prst="line">
            <a:avLst/>
          </a:prstGeom>
          <a:noFill/>
          <a:ln w="76200">
            <a:solidFill>
              <a:schemeClr val="accent5"/>
            </a:solidFill>
            <a:headEnd type="none" w="med" len="lg"/>
            <a:tailEnd type="triangle" w="med" len="lg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cxnSp>
    </p:spTree>
    <p:extLst>
      <p:ext uri="{BB962C8B-B14F-4D97-AF65-F5344CB8AC3E}">
        <p14:creationId xmlns:p14="http://schemas.microsoft.com/office/powerpoint/2010/main" val="1952200369"/>
      </p:ext>
    </p:extLst>
  </p:cSld>
  <p:clrMapOvr>
    <a:masterClrMapping/>
  </p:clrMapOvr>
  <p:transition spd="med"/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Freeform: Shape 9">
            <a:extLst>
              <a:ext uri="{FF2B5EF4-FFF2-40B4-BE49-F238E27FC236}">
                <a16:creationId xmlns:a16="http://schemas.microsoft.com/office/drawing/2014/main" id="{66B332A4-D438-4773-A77F-5ED49A448D9D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3907536" y="0"/>
            <a:ext cx="16568928" cy="13716000"/>
          </a:xfrm>
          <a:custGeom>
            <a:avLst/>
            <a:gdLst>
              <a:gd name="connsiteX0" fmla="*/ 1818109 w 8284464"/>
              <a:gd name="connsiteY0" fmla="*/ 0 h 6858000"/>
              <a:gd name="connsiteX1" fmla="*/ 6466355 w 8284464"/>
              <a:gd name="connsiteY1" fmla="*/ 0 h 6858000"/>
              <a:gd name="connsiteX2" fmla="*/ 6620596 w 8284464"/>
              <a:gd name="connsiteY2" fmla="*/ 109683 h 6858000"/>
              <a:gd name="connsiteX3" fmla="*/ 8284464 w 8284464"/>
              <a:gd name="connsiteY3" fmla="*/ 3429000 h 6858000"/>
              <a:gd name="connsiteX4" fmla="*/ 6620596 w 8284464"/>
              <a:gd name="connsiteY4" fmla="*/ 6748318 h 6858000"/>
              <a:gd name="connsiteX5" fmla="*/ 6466355 w 8284464"/>
              <a:gd name="connsiteY5" fmla="*/ 6858000 h 6858000"/>
              <a:gd name="connsiteX6" fmla="*/ 1818109 w 8284464"/>
              <a:gd name="connsiteY6" fmla="*/ 6858000 h 6858000"/>
              <a:gd name="connsiteX7" fmla="*/ 1663869 w 8284464"/>
              <a:gd name="connsiteY7" fmla="*/ 6748318 h 6858000"/>
              <a:gd name="connsiteX8" fmla="*/ 0 w 8284464"/>
              <a:gd name="connsiteY8" fmla="*/ 3429000 h 6858000"/>
              <a:gd name="connsiteX9" fmla="*/ 1663869 w 8284464"/>
              <a:gd name="connsiteY9" fmla="*/ 109683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8284464" h="6858000">
                <a:moveTo>
                  <a:pt x="1818109" y="0"/>
                </a:moveTo>
                <a:lnTo>
                  <a:pt x="6466355" y="0"/>
                </a:lnTo>
                <a:lnTo>
                  <a:pt x="6620596" y="109683"/>
                </a:lnTo>
                <a:cubicBezTo>
                  <a:pt x="7630666" y="865069"/>
                  <a:pt x="8284464" y="2070683"/>
                  <a:pt x="8284464" y="3429000"/>
                </a:cubicBezTo>
                <a:cubicBezTo>
                  <a:pt x="8284464" y="4787317"/>
                  <a:pt x="7630666" y="5992931"/>
                  <a:pt x="6620596" y="6748318"/>
                </a:cubicBezTo>
                <a:lnTo>
                  <a:pt x="6466355" y="6858000"/>
                </a:lnTo>
                <a:lnTo>
                  <a:pt x="1818109" y="6858000"/>
                </a:lnTo>
                <a:lnTo>
                  <a:pt x="1663869" y="6748318"/>
                </a:lnTo>
                <a:cubicBezTo>
                  <a:pt x="653798" y="5992931"/>
                  <a:pt x="0" y="4787317"/>
                  <a:pt x="0" y="3429000"/>
                </a:cubicBezTo>
                <a:cubicBezTo>
                  <a:pt x="0" y="2070683"/>
                  <a:pt x="653798" y="865069"/>
                  <a:pt x="1663869" y="109683"/>
                </a:cubicBezTo>
                <a:close/>
              </a:path>
            </a:pathLst>
          </a:custGeom>
          <a:solidFill>
            <a:srgbClr val="FFFFFF">
              <a:alpha val="80000"/>
            </a:srgb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DF9AD32D-FF05-44F4-BD4D-9CEE89B71EB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236720" y="0"/>
            <a:ext cx="15910560" cy="13716000"/>
          </a:xfrm>
          <a:custGeom>
            <a:avLst/>
            <a:gdLst>
              <a:gd name="connsiteX0" fmla="*/ 1962423 w 7955280"/>
              <a:gd name="connsiteY0" fmla="*/ 0 h 6858000"/>
              <a:gd name="connsiteX1" fmla="*/ 5992858 w 7955280"/>
              <a:gd name="connsiteY1" fmla="*/ 0 h 6858000"/>
              <a:gd name="connsiteX2" fmla="*/ 6040191 w 7955280"/>
              <a:gd name="connsiteY2" fmla="*/ 27216 h 6858000"/>
              <a:gd name="connsiteX3" fmla="*/ 7955280 w 7955280"/>
              <a:gd name="connsiteY3" fmla="*/ 3429000 h 6858000"/>
              <a:gd name="connsiteX4" fmla="*/ 6040191 w 7955280"/>
              <a:gd name="connsiteY4" fmla="*/ 6830784 h 6858000"/>
              <a:gd name="connsiteX5" fmla="*/ 5992858 w 7955280"/>
              <a:gd name="connsiteY5" fmla="*/ 6858000 h 6858000"/>
              <a:gd name="connsiteX6" fmla="*/ 1962423 w 7955280"/>
              <a:gd name="connsiteY6" fmla="*/ 6858000 h 6858000"/>
              <a:gd name="connsiteX7" fmla="*/ 1915089 w 7955280"/>
              <a:gd name="connsiteY7" fmla="*/ 6830784 h 6858000"/>
              <a:gd name="connsiteX8" fmla="*/ 0 w 7955280"/>
              <a:gd name="connsiteY8" fmla="*/ 3429000 h 6858000"/>
              <a:gd name="connsiteX9" fmla="*/ 1915089 w 7955280"/>
              <a:gd name="connsiteY9" fmla="*/ 27216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</a:cxnLst>
            <a:rect l="l" t="t" r="r" b="b"/>
            <a:pathLst>
              <a:path w="7955280" h="6858000">
                <a:moveTo>
                  <a:pt x="1962423" y="0"/>
                </a:moveTo>
                <a:lnTo>
                  <a:pt x="5992858" y="0"/>
                </a:lnTo>
                <a:lnTo>
                  <a:pt x="6040191" y="27216"/>
                </a:lnTo>
                <a:cubicBezTo>
                  <a:pt x="7188332" y="724844"/>
                  <a:pt x="7955280" y="1987357"/>
                  <a:pt x="7955280" y="3429000"/>
                </a:cubicBezTo>
                <a:cubicBezTo>
                  <a:pt x="7955280" y="4870644"/>
                  <a:pt x="7188332" y="6133157"/>
                  <a:pt x="6040191" y="6830784"/>
                </a:cubicBezTo>
                <a:lnTo>
                  <a:pt x="5992858" y="6858000"/>
                </a:lnTo>
                <a:lnTo>
                  <a:pt x="1962423" y="6858000"/>
                </a:lnTo>
                <a:lnTo>
                  <a:pt x="1915089" y="6830784"/>
                </a:lnTo>
                <a:cubicBezTo>
                  <a:pt x="766948" y="6133157"/>
                  <a:pt x="0" y="4870644"/>
                  <a:pt x="0" y="3429000"/>
                </a:cubicBezTo>
                <a:cubicBezTo>
                  <a:pt x="0" y="1987357"/>
                  <a:pt x="766948" y="724844"/>
                  <a:pt x="1915089" y="27216"/>
                </a:cubicBezTo>
                <a:close/>
              </a:path>
            </a:pathLst>
          </a:cu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111262" y="2883876"/>
            <a:ext cx="14161476" cy="7948248"/>
          </a:xfrm>
        </p:spPr>
        <p:txBody>
          <a:bodyPr vert="horz" lIns="91440" tIns="45720" rIns="91440" bIns="45720" rtlCol="0" anchor="ctr">
            <a:normAutofit/>
          </a:bodyPr>
          <a:lstStyle/>
          <a:p>
            <a:pPr algn="ctr"/>
            <a:r>
              <a:rPr lang="en-US" sz="10800" dirty="0">
                <a:solidFill>
                  <a:schemeClr val="bg1">
                    <a:lumMod val="95000"/>
                    <a:lumOff val="5000"/>
                  </a:schemeClr>
                </a:solidFill>
                <a:latin typeface="+mj-lt"/>
                <a:ea typeface="+mj-ea"/>
                <a:cs typeface="+mj-cs"/>
              </a:rPr>
              <a:t>Show me some code!</a:t>
            </a: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C5D50502-18FC-CB49-AFEF-71FA8EFFE7C7}"/>
              </a:ext>
            </a:extLst>
          </p:cNvPr>
          <p:cNvSpPr/>
          <p:nvPr/>
        </p:nvSpPr>
        <p:spPr>
          <a:xfrm>
            <a:off x="22698951" y="784775"/>
            <a:ext cx="905426" cy="905426"/>
          </a:xfrm>
          <a:prstGeom prst="ellipse">
            <a:avLst/>
          </a:prstGeom>
          <a:solidFill>
            <a:srgbClr val="44B8AA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>
              <a:spcAft>
                <a:spcPts val="600"/>
              </a:spcAft>
            </a:pPr>
            <a:r>
              <a:rPr lang="en-US" dirty="0"/>
              <a:t>1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3102576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p:transition spd="med"/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>
            <a:extLst>
              <a:ext uri="{FF2B5EF4-FFF2-40B4-BE49-F238E27FC236}">
                <a16:creationId xmlns:a16="http://schemas.microsoft.com/office/drawing/2014/main" id="{6A0C671F-5797-924A-9846-45160600A28C}"/>
              </a:ext>
            </a:extLst>
          </p:cNvPr>
          <p:cNvSpPr/>
          <p:nvPr/>
        </p:nvSpPr>
        <p:spPr>
          <a:xfrm>
            <a:off x="10552788" y="304715"/>
            <a:ext cx="13125596" cy="1394227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R="0" algn="l" rtl="0"/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namespace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Redux.ViewModels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class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: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BaseViewModel</a:t>
            </a:r>
            <a:b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readonly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AccountViewModel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Account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account,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_account = account;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(Deposit);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new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(Withdraw);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DepositCommand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Command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WithdrawCommand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{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get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Name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account.Name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string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Balance =&gt;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account.Balance.ToString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>
                <a:solidFill>
                  <a:srgbClr val="D69D85"/>
                </a:solidFill>
                <a:latin typeface="Menlo" panose="020B0609030804020204" pitchFamily="49" charset="0"/>
              </a:rPr>
              <a:t>"c"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public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>
                <a:solidFill>
                  <a:srgbClr val="4EC9B0"/>
                </a:solidFill>
                <a:latin typeface="Menlo" panose="020B0609030804020204" pitchFamily="49" charset="0"/>
              </a:rPr>
              <a:t>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get</a:t>
            </a:r>
            <a:b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A9A9A9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&lt;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.OrangeRed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return </a:t>
            </a:r>
            <a:r>
              <a:rPr lang="en-AU" sz="1800" b="0" dirty="0" err="1">
                <a:solidFill>
                  <a:srgbClr val="4EC9B0"/>
                </a:solidFill>
                <a:latin typeface="Menlo" panose="020B0609030804020204" pitchFamily="49" charset="0"/>
              </a:rPr>
              <a:t>Color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.DimGray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private void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Withdraw()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>
                <a:solidFill>
                  <a:srgbClr val="569CD6"/>
                </a:solidFill>
                <a:latin typeface="Menlo" panose="020B0609030804020204" pitchFamily="49" charset="0"/>
              </a:rPr>
              <a:t>if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account.AccountType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== </a:t>
            </a:r>
            <a:r>
              <a:rPr lang="en-AU" sz="1800" b="0" dirty="0" err="1">
                <a:solidFill>
                  <a:srgbClr val="B8D7A3"/>
                </a:solidFill>
                <a:latin typeface="Menlo" panose="020B0609030804020204" pitchFamily="49" charset="0"/>
              </a:rPr>
              <a:t>AccountType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.Credit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||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 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&gt;=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{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account.Balance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-= </a:t>
            </a:r>
            <a:r>
              <a:rPr lang="en-AU" sz="1800" b="0" dirty="0">
                <a:solidFill>
                  <a:srgbClr val="B5CEA8"/>
                </a:solidFill>
                <a:latin typeface="Menlo" panose="020B0609030804020204" pitchFamily="49" charset="0"/>
              </a:rPr>
              <a:t>10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(Balance));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OnPropertyChanged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569CD6"/>
                </a:solidFill>
                <a:latin typeface="Menlo" panose="020B0609030804020204" pitchFamily="49" charset="0"/>
              </a:rPr>
              <a:t>nameof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TextColor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));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    _</a:t>
            </a:r>
            <a:r>
              <a:rPr lang="en-AU" sz="1800" b="0" dirty="0" err="1">
                <a:solidFill>
                  <a:srgbClr val="DCDCDC"/>
                </a:solidFill>
                <a:latin typeface="Menlo" panose="020B0609030804020204" pitchFamily="49" charset="0"/>
              </a:rPr>
              <a:t>bankingPageViewModel.UpdateTotals</a:t>
            </a: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();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    ...    </a:t>
            </a:r>
          </a:p>
          <a:p>
            <a:pPr marR="0" algn="l" rtl="0"/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    }</a:t>
            </a:r>
            <a:b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</a:br>
            <a:r>
              <a:rPr lang="en-AU" sz="1800" b="0" dirty="0">
                <a:solidFill>
                  <a:srgbClr val="DCDCDC"/>
                </a:solidFill>
                <a:latin typeface="Menlo" panose="020B0609030804020204" pitchFamily="49" charset="0"/>
              </a:rPr>
              <a:t>}</a:t>
            </a:r>
          </a:p>
          <a:p>
            <a:pPr marR="0" algn="l" rtl="0"/>
            <a:endParaRPr lang="en-AU" sz="1800" b="0" dirty="0">
              <a:latin typeface="Times New Roman" panose="02020603050405020304" pitchFamily="18" charset="0"/>
            </a:endParaRP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Potential problems</a:t>
            </a:r>
          </a:p>
        </p:txBody>
      </p:sp>
      <p:sp>
        <p:nvSpPr>
          <p:cNvPr id="10" name="Content Placeholder 16">
            <a:extLst>
              <a:ext uri="{FF2B5EF4-FFF2-40B4-BE49-F238E27FC236}">
                <a16:creationId xmlns:a16="http://schemas.microsoft.com/office/drawing/2014/main" id="{0BCA0969-0DDC-984E-8C43-CE90B8170F94}"/>
              </a:ext>
            </a:extLst>
          </p:cNvPr>
          <p:cNvSpPr>
            <a:spLocks noGrp="1"/>
          </p:cNvSpPr>
          <p:nvPr>
            <p:ph sz="quarter" idx="10"/>
          </p:nvPr>
        </p:nvSpPr>
        <p:spPr>
          <a:xfrm>
            <a:off x="1335088" y="2346960"/>
            <a:ext cx="9271952" cy="10205391"/>
          </a:xfrm>
        </p:spPr>
        <p:txBody>
          <a:bodyPr>
            <a:norm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View Models mix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UI Mapping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Validation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State change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Propagation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/>
              <a:t>Service calls</a:t>
            </a:r>
          </a:p>
          <a:p>
            <a:endParaRPr lang="en-US" dirty="0"/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323FC6F3-382B-4842-9984-C0ACA51CBF9F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cxnSp>
        <p:nvCxnSpPr>
          <p:cNvPr id="16" name="Straight Arrow Connector 15">
            <a:extLst>
              <a:ext uri="{FF2B5EF4-FFF2-40B4-BE49-F238E27FC236}">
                <a16:creationId xmlns:a16="http://schemas.microsoft.com/office/drawing/2014/main" id="{02A3D4B7-1AE9-9044-8559-FEADB0D1303B}"/>
              </a:ext>
            </a:extLst>
          </p:cNvPr>
          <p:cNvCxnSpPr>
            <a:cxnSpLocks/>
          </p:cNvCxnSpPr>
          <p:nvPr/>
        </p:nvCxnSpPr>
        <p:spPr>
          <a:xfrm flipH="1">
            <a:off x="17460850" y="12149149"/>
            <a:ext cx="1765138" cy="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Rectangle 18">
            <a:extLst>
              <a:ext uri="{FF2B5EF4-FFF2-40B4-BE49-F238E27FC236}">
                <a16:creationId xmlns:a16="http://schemas.microsoft.com/office/drawing/2014/main" id="{0C15C23E-726A-554A-92C0-5EDE3CD50C66}"/>
              </a:ext>
            </a:extLst>
          </p:cNvPr>
          <p:cNvSpPr/>
          <p:nvPr/>
        </p:nvSpPr>
        <p:spPr>
          <a:xfrm>
            <a:off x="19479016" y="7855190"/>
            <a:ext cx="338906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UI Mapping</a:t>
            </a:r>
          </a:p>
        </p:txBody>
      </p:sp>
      <p:sp>
        <p:nvSpPr>
          <p:cNvPr id="20" name="Rectangle 19">
            <a:extLst>
              <a:ext uri="{FF2B5EF4-FFF2-40B4-BE49-F238E27FC236}">
                <a16:creationId xmlns:a16="http://schemas.microsoft.com/office/drawing/2014/main" id="{1FED7F40-D7DE-0447-98D0-64E0706D50F8}"/>
              </a:ext>
            </a:extLst>
          </p:cNvPr>
          <p:cNvSpPr/>
          <p:nvPr/>
        </p:nvSpPr>
        <p:spPr>
          <a:xfrm>
            <a:off x="21096696" y="4610801"/>
            <a:ext cx="1563248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</a:t>
            </a:r>
          </a:p>
        </p:txBody>
      </p:sp>
      <p:sp>
        <p:nvSpPr>
          <p:cNvPr id="21" name="Rectangle 20">
            <a:extLst>
              <a:ext uri="{FF2B5EF4-FFF2-40B4-BE49-F238E27FC236}">
                <a16:creationId xmlns:a16="http://schemas.microsoft.com/office/drawing/2014/main" id="{89A02F24-5755-1F48-BD94-E0F484D74996}"/>
              </a:ext>
            </a:extLst>
          </p:cNvPr>
          <p:cNvSpPr/>
          <p:nvPr/>
        </p:nvSpPr>
        <p:spPr>
          <a:xfrm>
            <a:off x="19336438" y="11733650"/>
            <a:ext cx="3520516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Propagation</a:t>
            </a:r>
          </a:p>
        </p:txBody>
      </p:sp>
      <p:cxnSp>
        <p:nvCxnSpPr>
          <p:cNvPr id="23" name="Straight Arrow Connector 22">
            <a:extLst>
              <a:ext uri="{FF2B5EF4-FFF2-40B4-BE49-F238E27FC236}">
                <a16:creationId xmlns:a16="http://schemas.microsoft.com/office/drawing/2014/main" id="{1618A52E-A952-5E48-9C12-6BDF875B9253}"/>
              </a:ext>
            </a:extLst>
          </p:cNvPr>
          <p:cNvCxnSpPr>
            <a:cxnSpLocks/>
          </p:cNvCxnSpPr>
          <p:nvPr/>
        </p:nvCxnSpPr>
        <p:spPr>
          <a:xfrm flipH="1" flipV="1">
            <a:off x="19462414" y="2794840"/>
            <a:ext cx="1835994" cy="1815961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5" name="Rectangle 24">
            <a:extLst>
              <a:ext uri="{FF2B5EF4-FFF2-40B4-BE49-F238E27FC236}">
                <a16:creationId xmlns:a16="http://schemas.microsoft.com/office/drawing/2014/main" id="{552F1C74-AD3F-7B48-A3F4-56E9BEDCF5D0}"/>
              </a:ext>
            </a:extLst>
          </p:cNvPr>
          <p:cNvSpPr/>
          <p:nvPr/>
        </p:nvSpPr>
        <p:spPr>
          <a:xfrm>
            <a:off x="19462414" y="9029593"/>
            <a:ext cx="2919389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Validation</a:t>
            </a:r>
          </a:p>
        </p:txBody>
      </p:sp>
      <p:cxnSp>
        <p:nvCxnSpPr>
          <p:cNvPr id="26" name="Straight Arrow Connector 25">
            <a:extLst>
              <a:ext uri="{FF2B5EF4-FFF2-40B4-BE49-F238E27FC236}">
                <a16:creationId xmlns:a16="http://schemas.microsoft.com/office/drawing/2014/main" id="{F947F7F1-2C28-2E48-8995-82B2E66218CD}"/>
              </a:ext>
            </a:extLst>
          </p:cNvPr>
          <p:cNvCxnSpPr>
            <a:cxnSpLocks/>
          </p:cNvCxnSpPr>
          <p:nvPr/>
        </p:nvCxnSpPr>
        <p:spPr>
          <a:xfrm flipH="1">
            <a:off x="16753276" y="9422227"/>
            <a:ext cx="2472712" cy="403839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Straight Arrow Connector 21">
            <a:extLst>
              <a:ext uri="{FF2B5EF4-FFF2-40B4-BE49-F238E27FC236}">
                <a16:creationId xmlns:a16="http://schemas.microsoft.com/office/drawing/2014/main" id="{1E765059-71A3-C548-BCCB-B25EE49160B8}"/>
              </a:ext>
            </a:extLst>
          </p:cNvPr>
          <p:cNvCxnSpPr>
            <a:cxnSpLocks/>
          </p:cNvCxnSpPr>
          <p:nvPr/>
        </p:nvCxnSpPr>
        <p:spPr>
          <a:xfrm flipH="1" flipV="1">
            <a:off x="15227595" y="7018372"/>
            <a:ext cx="3775983" cy="1224374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0" name="Rectangle 29">
            <a:extLst>
              <a:ext uri="{FF2B5EF4-FFF2-40B4-BE49-F238E27FC236}">
                <a16:creationId xmlns:a16="http://schemas.microsoft.com/office/drawing/2014/main" id="{E5DAFABF-A7D4-D24B-8DA6-823E366C4408}"/>
              </a:ext>
            </a:extLst>
          </p:cNvPr>
          <p:cNvSpPr/>
          <p:nvPr/>
        </p:nvSpPr>
        <p:spPr>
          <a:xfrm>
            <a:off x="19395483" y="10554169"/>
            <a:ext cx="3805850" cy="83099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algn="l" rtl="0" latinLnBrk="1" hangingPunct="0"/>
            <a:r>
              <a:rPr lang="en-US" sz="4800" b="0" dirty="0">
                <a:solidFill>
                  <a:schemeClr val="bg1"/>
                </a:solidFill>
                <a:latin typeface="Segoe UI" charset="0"/>
                <a:ea typeface="Segoe UI" charset="0"/>
                <a:cs typeface="Segoe UI" charset="0"/>
              </a:rPr>
              <a:t>State Change</a:t>
            </a:r>
          </a:p>
        </p:txBody>
      </p:sp>
      <p:cxnSp>
        <p:nvCxnSpPr>
          <p:cNvPr id="31" name="Straight Arrow Connector 30">
            <a:extLst>
              <a:ext uri="{FF2B5EF4-FFF2-40B4-BE49-F238E27FC236}">
                <a16:creationId xmlns:a16="http://schemas.microsoft.com/office/drawing/2014/main" id="{F183CA58-B1DE-D046-988E-9C2E70CEAD56}"/>
              </a:ext>
            </a:extLst>
          </p:cNvPr>
          <p:cNvCxnSpPr>
            <a:cxnSpLocks/>
          </p:cNvCxnSpPr>
          <p:nvPr/>
        </p:nvCxnSpPr>
        <p:spPr>
          <a:xfrm flipH="1">
            <a:off x="16165286" y="10969667"/>
            <a:ext cx="3130964" cy="0"/>
          </a:xfrm>
          <a:prstGeom prst="straightConnector1">
            <a:avLst/>
          </a:prstGeom>
          <a:ln w="127000">
            <a:solidFill>
              <a:srgbClr val="FF0000"/>
            </a:solidFill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180390772"/>
      </p:ext>
    </p:extLst>
  </p:cSld>
  <p:clrMapOvr>
    <a:masterClrMapping/>
  </p:clrMapOvr>
  <p:transition spd="med"/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AEAD0887-58B5-3F41-A652-777674708DD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260080" y="2386584"/>
            <a:ext cx="15128368" cy="9500616"/>
          </a:xfrm>
          <a:prstGeom prst="rect">
            <a:avLst/>
          </a:prstGeom>
        </p:spPr>
      </p:pic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id="{8D7AB345-697B-EE40-A82A-F6AC9538FCB3}"/>
              </a:ext>
            </a:extLst>
          </p:cNvPr>
          <p:cNvSpPr/>
          <p:nvPr/>
        </p:nvSpPr>
        <p:spPr>
          <a:xfrm>
            <a:off x="1335024" y="2441147"/>
            <a:ext cx="12192000" cy="4247317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dirty="0">
                <a:solidFill>
                  <a:schemeClr val="bg1"/>
                </a:solidFill>
              </a:rPr>
              <a:t>Used within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React Native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Angular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Flutter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chemeClr val="bg1"/>
                </a:solidFill>
              </a:rPr>
              <a:t>etc</a:t>
            </a:r>
            <a:endParaRPr lang="en-US" dirty="0">
              <a:solidFill>
                <a:schemeClr val="bg1"/>
              </a:solidFill>
            </a:endParaRPr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F0E19474-6482-434B-AC3F-5B2CE6AB04D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335024" y="7136892"/>
            <a:ext cx="5212286" cy="47092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11298255"/>
      </p:ext>
    </p:extLst>
  </p:cSld>
  <p:clrMapOvr>
    <a:masterClrMapping/>
  </p:clrMapOvr>
  <p:transition spd="med"/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335023" y="100584"/>
            <a:ext cx="17817949" cy="2286000"/>
          </a:xfrm>
        </p:spPr>
        <p:txBody>
          <a:bodyPr/>
          <a:lstStyle/>
          <a:p>
            <a:r>
              <a:rPr lang="en-US" dirty="0"/>
              <a:t>Redux - Important characteristics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17" name="Content Placeholder 16"/>
          <p:cNvSpPr>
            <a:spLocks noGrp="1"/>
          </p:cNvSpPr>
          <p:nvPr>
            <p:ph sz="quarter" idx="10"/>
          </p:nvPr>
        </p:nvSpPr>
        <p:spPr>
          <a:xfrm>
            <a:off x="1335088" y="2754312"/>
            <a:ext cx="22286912" cy="9432279"/>
          </a:xfrm>
        </p:spPr>
        <p:txBody>
          <a:bodyPr>
            <a:normAutofit/>
          </a:bodyPr>
          <a:lstStyle/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>
                <a:latin typeface="Segoe UI Light" charset="0"/>
                <a:ea typeface="Segoe UI Light" charset="0"/>
                <a:cs typeface="Segoe UI Light" charset="0"/>
              </a:rPr>
              <a:t>Single State</a:t>
            </a: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Store contains State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Actions are Dispatched to Store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Reducers create new State from Actions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State is Immutable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Store notifiers Subscribers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r>
              <a:rPr lang="en-US" dirty="0">
                <a:latin typeface="Segoe UI Light" charset="0"/>
                <a:ea typeface="Segoe UI Light" charset="0"/>
                <a:cs typeface="Segoe UI Light" charset="0"/>
              </a:rPr>
              <a:t>Flow is Unidirectional</a:t>
            </a: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latin typeface="Segoe UI Light" charset="0"/>
              <a:ea typeface="Segoe UI Light" charset="0"/>
              <a:cs typeface="Segoe UI Light" charset="0"/>
              <a:sym typeface="Segoe UI"/>
            </a:endParaRPr>
          </a:p>
          <a:p>
            <a:pPr marL="685800" indent="-685800">
              <a:buFont typeface="Arial" panose="020B0604020202020204" pitchFamily="34" charset="0"/>
              <a:buChar char="•"/>
            </a:pP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5" name="Oval 4">
            <a:extLst>
              <a:ext uri="{FF2B5EF4-FFF2-40B4-BE49-F238E27FC236}">
                <a16:creationId xmlns:a16="http://schemas.microsoft.com/office/drawing/2014/main" id="{EE9D1986-3696-6440-83EA-AA458E222452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</p:spTree>
    <p:extLst>
      <p:ext uri="{BB962C8B-B14F-4D97-AF65-F5344CB8AC3E}">
        <p14:creationId xmlns:p14="http://schemas.microsoft.com/office/powerpoint/2010/main" val="1675071465"/>
      </p:ext>
    </p:extLst>
  </p:cSld>
  <p:clrMapOvr>
    <a:masterClrMapping/>
  </p:clrMapOvr>
  <p:transition spd="med"/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81A9CF92-1898-8043-BC01-D819D06C2D21}"/>
              </a:ext>
            </a:extLst>
          </p:cNvPr>
          <p:cNvSpPr/>
          <p:nvPr/>
        </p:nvSpPr>
        <p:spPr>
          <a:xfrm>
            <a:off x="5151120" y="2386584"/>
            <a:ext cx="14935200" cy="8769096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825500" rtl="0"/>
            <a:endParaRPr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Redux</a:t>
            </a:r>
            <a:endParaRPr lang="en-US" dirty="0">
              <a:solidFill>
                <a:schemeClr val="bg1"/>
              </a:solidFill>
            </a:endParaRPr>
          </a:p>
        </p:txBody>
      </p:sp>
      <p:sp>
        <p:nvSpPr>
          <p:cNvPr id="7" name="Oval 6">
            <a:extLst>
              <a:ext uri="{FF2B5EF4-FFF2-40B4-BE49-F238E27FC236}">
                <a16:creationId xmlns:a16="http://schemas.microsoft.com/office/drawing/2014/main" id="{17F24455-E006-E54B-A95B-B2D92B752537}"/>
              </a:ext>
            </a:extLst>
          </p:cNvPr>
          <p:cNvSpPr/>
          <p:nvPr/>
        </p:nvSpPr>
        <p:spPr>
          <a:xfrm>
            <a:off x="22746982" y="790871"/>
            <a:ext cx="905426" cy="905426"/>
          </a:xfrm>
          <a:prstGeom prst="ellipse">
            <a:avLst/>
          </a:prstGeom>
          <a:solidFill>
            <a:srgbClr val="F66D4E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dirty="0"/>
              <a:t>2</a:t>
            </a:r>
          </a:p>
        </p:txBody>
      </p:sp>
      <p:pic>
        <p:nvPicPr>
          <p:cNvPr id="11" name="Picture 10">
            <a:extLst>
              <a:ext uri="{FF2B5EF4-FFF2-40B4-BE49-F238E27FC236}">
                <a16:creationId xmlns:a16="http://schemas.microsoft.com/office/drawing/2014/main" id="{833EA015-1ECD-AD40-A6AC-FBE36F5B7C4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12000" y="3429000"/>
            <a:ext cx="10160000" cy="6858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04881463"/>
      </p:ext>
    </p:extLst>
  </p:cSld>
  <p:clrMapOvr>
    <a:masterClrMapping/>
  </p:clrMapOvr>
  <p:transition spd="med"/>
</p:sld>
</file>

<file path=ppt/theme/theme1.xml><?xml version="1.0" encoding="utf-8"?>
<a:theme xmlns:a="http://schemas.openxmlformats.org/drawingml/2006/main" name="Custom Design">
  <a:themeElements>
    <a:clrScheme name="Custom 1">
      <a:dk1>
        <a:srgbClr val="2B3951"/>
      </a:dk1>
      <a:lt1>
        <a:sysClr val="window" lastClr="FFFFFF"/>
      </a:lt1>
      <a:dk2>
        <a:srgbClr val="2F255A"/>
      </a:dk2>
      <a:lt2>
        <a:srgbClr val="FFFFFF"/>
      </a:lt2>
      <a:accent1>
        <a:srgbClr val="4FCAE7"/>
      </a:accent1>
      <a:accent2>
        <a:srgbClr val="9378CC"/>
      </a:accent2>
      <a:accent3>
        <a:srgbClr val="7AD5C9"/>
      </a:accent3>
      <a:accent4>
        <a:srgbClr val="F56D50"/>
      </a:accent4>
      <a:accent5>
        <a:srgbClr val="B8E67B"/>
      </a:accent5>
      <a:accent6>
        <a:srgbClr val="76828A"/>
      </a:accent6>
      <a:hlink>
        <a:srgbClr val="FFFFFF"/>
      </a:hlink>
      <a:folHlink>
        <a:srgbClr val="4FCAE7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Black">
  <a:themeElements>
    <a:clrScheme name="Black">
      <a:dk1>
        <a:srgbClr val="000000"/>
      </a:dk1>
      <a:lt1>
        <a:srgbClr val="FFFFFF"/>
      </a:lt1>
      <a:dk2>
        <a:srgbClr val="53585F"/>
      </a:dk2>
      <a:lt2>
        <a:srgbClr val="DCDEE0"/>
      </a:lt2>
      <a:accent1>
        <a:srgbClr val="0065C1"/>
      </a:accent1>
      <a:accent2>
        <a:srgbClr val="00A6AC"/>
      </a:accent2>
      <a:accent3>
        <a:srgbClr val="308B16"/>
      </a:accent3>
      <a:accent4>
        <a:srgbClr val="BC8027"/>
      </a:accent4>
      <a:accent5>
        <a:srgbClr val="971817"/>
      </a:accent5>
      <a:accent6>
        <a:srgbClr val="5747C1"/>
      </a:accent6>
      <a:hlink>
        <a:srgbClr val="0000FF"/>
      </a:hlink>
      <a:folHlink>
        <a:srgbClr val="FF00FF"/>
      </a:folHlink>
    </a:clrScheme>
    <a:fontScheme name="Black">
      <a:majorFont>
        <a:latin typeface="Segoe UI Semilight"/>
        <a:ea typeface="Segoe UI Semilight"/>
        <a:cs typeface="Segoe UI Semilight"/>
      </a:majorFont>
      <a:minorFont>
        <a:latin typeface="Segoe UI"/>
        <a:ea typeface="Segoe UI"/>
        <a:cs typeface="Segoe UI"/>
      </a:minorFont>
    </a:fontScheme>
    <a:fmtScheme name="Black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29999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4999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/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>
        <a:solidFill>
          <a:srgbClr val="FFFFFF"/>
        </a:solidFill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90000"/>
          </a:lnSpc>
          <a:spcBef>
            <a:spcPts val="3500"/>
          </a:spcBef>
          <a:spcAft>
            <a:spcPts val="0"/>
          </a:spcAft>
          <a:buClrTx/>
          <a:buSzTx/>
          <a:buFontTx/>
          <a:buNone/>
          <a:tabLst/>
          <a:defRPr kumimoji="0" sz="4500" b="0" i="0" u="none" strike="noStrike" cap="none" spc="0" normalizeH="0" baseline="0">
            <a:ln>
              <a:noFill/>
            </a:ln>
            <a:solidFill>
              <a:srgbClr val="FFFFFF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spDef>
    <a:lnDef>
      <a:spPr>
        <a:noFill/>
        <a:ln w="25400" cap="flat">
          <a:solidFill>
            <a:srgbClr val="FFFFFF"/>
          </a:solidFill>
          <a:prstDash val="solid"/>
          <a:miter lim="400000"/>
        </a:ln>
        <a:effectLst/>
      </a:spPr>
      <a:bodyPr rot="0" spcFirstLastPara="1" vertOverflow="overflow" horzOverflow="overflow" vert="horz" wrap="square" lIns="91439" tIns="45719" rIns="91439" bIns="45719" numCol="1" spcCol="38100" rtlCol="0" anchor="t">
        <a:noAutofit/>
      </a:bodyPr>
      <a:lstStyle>
        <a:def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lnDef>
    <a:txDef>
      <a:spPr>
        <a:noFill/>
        <a:ln w="12700" cap="flat">
          <a:noFill/>
          <a:miter lim="400000"/>
        </a:ln>
        <a:effectLst/>
      </a:spPr>
      <a:bodyPr rot="0" spcFirstLastPara="1" vertOverflow="overflow" horzOverflow="overflow" vert="horz" wrap="square" lIns="50800" tIns="50800" rIns="50800" bIns="50800" numCol="1" spcCol="38100" rtlCol="0" anchor="ctr">
        <a:spAutoFit/>
      </a:bodyPr>
      <a:lstStyle>
        <a:defPPr marL="0" marR="0" indent="0" algn="l" defTabSz="8255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4500" b="1" i="0" u="none" strike="noStrike" cap="none" spc="0" normalizeH="0" baseline="0">
            <a:ln>
              <a:noFill/>
            </a:ln>
            <a:solidFill>
              <a:srgbClr val="3B99D4"/>
            </a:solidFill>
            <a:effectLst/>
            <a:uFillTx/>
            <a:latin typeface="+mn-lt"/>
            <a:ea typeface="+mn-ea"/>
            <a:cs typeface="+mn-cs"/>
            <a:sym typeface="Segoe UI"/>
          </a:defRPr>
        </a:defPPr>
        <a:lvl1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1pPr>
        <a:lvl2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2pPr>
        <a:lvl3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3pPr>
        <a:lvl4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4pPr>
        <a:lvl5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5pPr>
        <a:lvl6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6pPr>
        <a:lvl7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7pPr>
        <a:lvl8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8pPr>
        <a:lvl9pPr marL="0" marR="0" indent="0" algn="l" defTabSz="914400" rtl="0" fontAlgn="auto" latinLnBrk="1" hangingPunct="0">
          <a:lnSpc>
            <a:spcPct val="100000"/>
          </a:lnSpc>
          <a:spcBef>
            <a:spcPts val="0"/>
          </a:spcBef>
          <a:spcAft>
            <a:spcPts val="0"/>
          </a:spcAft>
          <a:buClrTx/>
          <a:buSzTx/>
          <a:buFontTx/>
          <a:buNone/>
          <a:tabLst/>
          <a:defRPr kumimoji="0" sz="1800" b="0" i="0" u="none" strike="noStrike" cap="none" spc="0" normalizeH="0" baseline="0">
            <a:ln>
              <a:noFill/>
            </a:ln>
            <a:solidFill>
              <a:srgbClr val="000000"/>
            </a:solidFill>
            <a:effectLst/>
            <a:uFillTx/>
          </a:defRPr>
        </a:lvl9pPr>
      </a:lstStyle>
      <a:style>
        <a:lnRef idx="0">
          <a:scrgbClr r="0" g="0" b="0"/>
        </a:lnRef>
        <a:fillRef idx="0">
          <a:scrgbClr r="0" g="0" b="0"/>
        </a:fillRef>
        <a:effectRef idx="0">
          <a:scrgbClr r="0" g="0" b="0"/>
        </a:effectRef>
        <a:fontRef idx="none"/>
      </a:style>
    </a:tx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8865</TotalTime>
  <Words>343</Words>
  <Application>Microsoft Macintosh PowerPoint</Application>
  <PresentationFormat>Custom</PresentationFormat>
  <Paragraphs>143</Paragraphs>
  <Slides>16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10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16</vt:i4>
      </vt:variant>
    </vt:vector>
  </HeadingPairs>
  <TitlesOfParts>
    <vt:vector size="27" baseType="lpstr">
      <vt:lpstr>.AppleSystemUIFont</vt:lpstr>
      <vt:lpstr>Segoe UI Light</vt:lpstr>
      <vt:lpstr>Arial</vt:lpstr>
      <vt:lpstr>Avenir Roman</vt:lpstr>
      <vt:lpstr>Calibri</vt:lpstr>
      <vt:lpstr>Calibri Light</vt:lpstr>
      <vt:lpstr>Menlo</vt:lpstr>
      <vt:lpstr>Segoe UI</vt:lpstr>
      <vt:lpstr>Segoe UI Semibold</vt:lpstr>
      <vt:lpstr>Times New Roman</vt:lpstr>
      <vt:lpstr>Custom Design</vt:lpstr>
      <vt:lpstr>PowerPoint Presentation</vt:lpstr>
      <vt:lpstr>What to expect</vt:lpstr>
      <vt:lpstr>MVVM app</vt:lpstr>
      <vt:lpstr>MVVM app structure</vt:lpstr>
      <vt:lpstr>Show me some code!</vt:lpstr>
      <vt:lpstr>Potential problems</vt:lpstr>
      <vt:lpstr>Redux</vt:lpstr>
      <vt:lpstr>Redux - Important characteristics</vt:lpstr>
      <vt:lpstr>Redux</vt:lpstr>
      <vt:lpstr>Redux app structure</vt:lpstr>
      <vt:lpstr>Simple Redux structure in C#</vt:lpstr>
      <vt:lpstr>Show me some more code!</vt:lpstr>
      <vt:lpstr>Real project considerations</vt:lpstr>
      <vt:lpstr>More reading</vt:lpstr>
      <vt:lpstr>Other amazing Xamarin stuff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Presentation Guidelines</dc:title>
  <dc:creator>varief</dc:creator>
  <cp:lastModifiedBy>Microsoft Office User</cp:lastModifiedBy>
  <cp:revision>467</cp:revision>
  <cp:lastPrinted>2015-12-14T23:08:45Z</cp:lastPrinted>
  <dcterms:modified xsi:type="dcterms:W3CDTF">2019-08-06T23:08:36Z</dcterms:modified>
</cp:coreProperties>
</file>